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3" r:id="rId14"/>
    <p:sldId id="267" r:id="rId15"/>
    <p:sldId id="268" r:id="rId16"/>
    <p:sldId id="275" r:id="rId17"/>
    <p:sldId id="270" r:id="rId18"/>
    <p:sldId id="274" r:id="rId19"/>
    <p:sldId id="271" r:id="rId20"/>
  </p:sldIdLst>
  <p:sldSz cx="18288000" cy="10287000"/>
  <p:notesSz cx="6858000" cy="9144000"/>
  <p:embeddedFontLst>
    <p:embeddedFont>
      <p:font typeface="Bugaki" panose="020B0604020202020204" charset="0"/>
      <p:regular r:id="rId21"/>
    </p:embeddedFont>
    <p:embeddedFont>
      <p:font typeface="Caladea" panose="020B0604020202020204" charset="0"/>
      <p:regular r:id="rId22"/>
    </p:embeddedFont>
    <p:embeddedFont>
      <p:font typeface="Caladea Bold" panose="020B0604020202020204" charset="0"/>
      <p:regular r:id="rId23"/>
    </p:embeddedFont>
    <p:embeddedFont>
      <p:font typeface="Caladea Italics" panose="020B0604020202020204" charset="0"/>
      <p:regular r:id="rId24"/>
    </p:embeddedFont>
    <p:embeddedFont>
      <p:font typeface="Montserrat Medium" panose="00000600000000000000" pitchFamily="2" charset="0"/>
      <p:regular r:id="rId25"/>
      <p:italic r:id="rId26"/>
    </p:embeddedFont>
    <p:embeddedFont>
      <p:font typeface="Tw Cen MT" panose="020B06020201040206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B36AA-300D-4856-9955-43BD9942370B}" v="1" dt="2026-01-16T14:03:11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.saar@skk.ee" userId="e27302fb16bd6816" providerId="LiveId" clId="{35D43959-284B-4C1A-BF8E-600A5CA942BC}"/>
    <pc:docChg chg="undo custSel addSld delSld modSld">
      <pc:chgData name="hanna.saar@skk.ee" userId="e27302fb16bd6816" providerId="LiveId" clId="{35D43959-284B-4C1A-BF8E-600A5CA942BC}" dt="2026-01-16T14:32:50.706" v="389" actId="207"/>
      <pc:docMkLst>
        <pc:docMk/>
      </pc:docMkLst>
      <pc:sldChg chg="modSp mod">
        <pc:chgData name="hanna.saar@skk.ee" userId="e27302fb16bd6816" providerId="LiveId" clId="{35D43959-284B-4C1A-BF8E-600A5CA942BC}" dt="2026-01-16T13:57:47.393" v="249" actId="20577"/>
        <pc:sldMkLst>
          <pc:docMk/>
          <pc:sldMk cId="0" sldId="256"/>
        </pc:sldMkLst>
        <pc:spChg chg="mod">
          <ac:chgData name="hanna.saar@skk.ee" userId="e27302fb16bd6816" providerId="LiveId" clId="{35D43959-284B-4C1A-BF8E-600A5CA942BC}" dt="2026-01-16T13:57:47.393" v="249" actId="20577"/>
          <ac:spMkLst>
            <pc:docMk/>
            <pc:sldMk cId="0" sldId="256"/>
            <ac:spMk id="12" creationId="{00000000-0000-0000-0000-000000000000}"/>
          </ac:spMkLst>
        </pc:spChg>
      </pc:sldChg>
      <pc:sldChg chg="modSp mod">
        <pc:chgData name="hanna.saar@skk.ee" userId="e27302fb16bd6816" providerId="LiveId" clId="{35D43959-284B-4C1A-BF8E-600A5CA942BC}" dt="2026-01-16T14:32:50.706" v="389" actId="207"/>
        <pc:sldMkLst>
          <pc:docMk/>
          <pc:sldMk cId="0" sldId="257"/>
        </pc:sldMkLst>
        <pc:spChg chg="mod">
          <ac:chgData name="hanna.saar@skk.ee" userId="e27302fb16bd6816" providerId="LiveId" clId="{35D43959-284B-4C1A-BF8E-600A5CA942BC}" dt="2026-01-16T14:32:50.706" v="389" actId="207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hanna.saar@skk.ee" userId="e27302fb16bd6816" providerId="LiveId" clId="{35D43959-284B-4C1A-BF8E-600A5CA942BC}" dt="2026-01-16T13:58:27.183" v="250" actId="113"/>
        <pc:sldMkLst>
          <pc:docMk/>
          <pc:sldMk cId="0" sldId="262"/>
        </pc:sldMkLst>
        <pc:graphicFrameChg chg="modGraphic">
          <ac:chgData name="hanna.saar@skk.ee" userId="e27302fb16bd6816" providerId="LiveId" clId="{35D43959-284B-4C1A-BF8E-600A5CA942BC}" dt="2026-01-16T13:58:27.183" v="250" actId="113"/>
          <ac:graphicFrameMkLst>
            <pc:docMk/>
            <pc:sldMk cId="0" sldId="262"/>
            <ac:graphicFrameMk id="8" creationId="{A8ADA977-7ABD-52FB-8829-02EAB1AFF84C}"/>
          </ac:graphicFrameMkLst>
        </pc:graphicFrameChg>
      </pc:sldChg>
      <pc:sldChg chg="modSp mod">
        <pc:chgData name="hanna.saar@skk.ee" userId="e27302fb16bd6816" providerId="LiveId" clId="{35D43959-284B-4C1A-BF8E-600A5CA942BC}" dt="2026-01-16T14:03:25.383" v="308" actId="113"/>
        <pc:sldMkLst>
          <pc:docMk/>
          <pc:sldMk cId="0" sldId="270"/>
        </pc:sldMkLst>
        <pc:spChg chg="mod">
          <ac:chgData name="hanna.saar@skk.ee" userId="e27302fb16bd6816" providerId="LiveId" clId="{35D43959-284B-4C1A-BF8E-600A5CA942BC}" dt="2026-01-16T14:03:25.383" v="308" actId="113"/>
          <ac:spMkLst>
            <pc:docMk/>
            <pc:sldMk cId="0" sldId="270"/>
            <ac:spMk id="6" creationId="{00000000-0000-0000-0000-000000000000}"/>
          </ac:spMkLst>
        </pc:spChg>
      </pc:sldChg>
      <pc:sldChg chg="del">
        <pc:chgData name="hanna.saar@skk.ee" userId="e27302fb16bd6816" providerId="LiveId" clId="{35D43959-284B-4C1A-BF8E-600A5CA942BC}" dt="2026-01-16T14:09:37.611" v="309" actId="2696"/>
        <pc:sldMkLst>
          <pc:docMk/>
          <pc:sldMk cId="94996830" sldId="27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130.23256" units="1/cm"/>
          <inkml:channelProperty channel="Y" name="resolution" value="74.22681" units="1/cm"/>
          <inkml:channelProperty channel="T" name="resolution" value="1" units="1/dev"/>
        </inkml:channelProperties>
      </inkml:inkSource>
      <inkml:timestamp xml:id="ts0" timeString="2025-10-16T07:28:16.63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24739 19050 0,'0'0'0</inkml:trace>
  <inkml:trace contextRef="#ctx0" brushRef="#br0" timeOffset="10977.13">8414 25374 0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3457577" cy="10287002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7" y="1683545"/>
            <a:ext cx="13187363" cy="35814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637" y="5403057"/>
            <a:ext cx="13187363" cy="248364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6267" y="8115302"/>
            <a:ext cx="41148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636" y="8115302"/>
            <a:ext cx="7687329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5367" y="8115299"/>
            <a:ext cx="1156634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6456997"/>
            <a:ext cx="14868533" cy="12290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2117" y="909639"/>
            <a:ext cx="14868531" cy="4949667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7686030"/>
            <a:ext cx="14866289" cy="10237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85" y="914400"/>
            <a:ext cx="14858933" cy="51435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6629399"/>
            <a:ext cx="14856689" cy="205739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399"/>
            <a:ext cx="13954128" cy="412264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6464879"/>
            <a:ext cx="14859003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55268" y="109859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806055" y="414745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15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3201062"/>
            <a:ext cx="14859002" cy="37677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6986483"/>
            <a:ext cx="14856758" cy="1710966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8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12116" y="4011695"/>
            <a:ext cx="4795349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91878" y="5040395"/>
            <a:ext cx="4813103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2150" y="4016453"/>
            <a:ext cx="4776578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56320" y="5045153"/>
            <a:ext cx="4793745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663" y="4011695"/>
            <a:ext cx="4792452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78663" y="5040395"/>
            <a:ext cx="4792452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2117" y="914400"/>
            <a:ext cx="14858999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2120" y="6606894"/>
            <a:ext cx="479286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120" y="4000497"/>
            <a:ext cx="479286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120" y="7471288"/>
            <a:ext cx="4792860" cy="12267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3580" y="6606894"/>
            <a:ext cx="480060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733580" y="4000497"/>
            <a:ext cx="479841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31390" y="7471286"/>
            <a:ext cx="4800600" cy="121551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851" y="6606893"/>
            <a:ext cx="4786112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8664" y="4000497"/>
            <a:ext cx="4792454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78663" y="7471281"/>
            <a:ext cx="4792452" cy="121551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3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7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63601" y="914399"/>
            <a:ext cx="3007517" cy="77724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115" y="914399"/>
            <a:ext cx="11622885" cy="77724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5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128840"/>
            <a:ext cx="14859000" cy="427910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636543"/>
            <a:ext cx="14859000" cy="206216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6" y="3374229"/>
            <a:ext cx="7317584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1" y="3374229"/>
            <a:ext cx="7312817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6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928690"/>
            <a:ext cx="14859000" cy="2216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29" y="3374229"/>
            <a:ext cx="6974675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6" y="4610096"/>
            <a:ext cx="7317587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12" y="3374228"/>
            <a:ext cx="6969903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10096"/>
            <a:ext cx="7312815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58" y="914402"/>
            <a:ext cx="5784056" cy="24598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1" y="888999"/>
            <a:ext cx="8836814" cy="77978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058" y="3374229"/>
            <a:ext cx="5784056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3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8901762" cy="245982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1082" y="914402"/>
            <a:ext cx="5500035" cy="77723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3374229"/>
            <a:ext cx="8901767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1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1432" y="1"/>
            <a:ext cx="18080832" cy="10287002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t-EE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27777"/>
            <a:ext cx="14858997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3374230"/>
            <a:ext cx="14858999" cy="531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382" y="88249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7" y="8824913"/>
            <a:ext cx="93589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4482" y="8824912"/>
            <a:ext cx="11566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1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oku.leaderliit.eu/index.php?module=207&amp;op=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poku.leaderliit.eu/index.php?module=207&amp;op=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kk.ee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861393" y="2384661"/>
            <a:ext cx="6865502" cy="5895750"/>
          </a:xfrm>
          <a:custGeom>
            <a:avLst/>
            <a:gdLst/>
            <a:ahLst/>
            <a:cxnLst/>
            <a:rect l="l" t="t" r="r" b="b"/>
            <a:pathLst>
              <a:path w="6865502" h="5895750">
                <a:moveTo>
                  <a:pt x="0" y="0"/>
                </a:moveTo>
                <a:lnTo>
                  <a:pt x="6865502" y="0"/>
                </a:lnTo>
                <a:lnTo>
                  <a:pt x="6865502" y="5895750"/>
                </a:lnTo>
                <a:lnTo>
                  <a:pt x="0" y="5895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9" name="Freeform 9"/>
          <p:cNvSpPr/>
          <p:nvPr/>
        </p:nvSpPr>
        <p:spPr>
          <a:xfrm>
            <a:off x="356494" y="741691"/>
            <a:ext cx="6292954" cy="1376584"/>
          </a:xfrm>
          <a:custGeom>
            <a:avLst/>
            <a:gdLst/>
            <a:ahLst/>
            <a:cxnLst/>
            <a:rect l="l" t="t" r="r" b="b"/>
            <a:pathLst>
              <a:path w="6292954" h="1376584">
                <a:moveTo>
                  <a:pt x="0" y="0"/>
                </a:moveTo>
                <a:lnTo>
                  <a:pt x="6292954" y="0"/>
                </a:lnTo>
                <a:lnTo>
                  <a:pt x="6292954" y="1376583"/>
                </a:lnTo>
                <a:lnTo>
                  <a:pt x="0" y="1376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0" name="Freeform 10"/>
          <p:cNvSpPr/>
          <p:nvPr/>
        </p:nvSpPr>
        <p:spPr>
          <a:xfrm>
            <a:off x="7310028" y="741691"/>
            <a:ext cx="2865253" cy="1398644"/>
          </a:xfrm>
          <a:custGeom>
            <a:avLst/>
            <a:gdLst/>
            <a:ahLst/>
            <a:cxnLst/>
            <a:rect l="l" t="t" r="r" b="b"/>
            <a:pathLst>
              <a:path w="2865253" h="1398644">
                <a:moveTo>
                  <a:pt x="0" y="0"/>
                </a:moveTo>
                <a:lnTo>
                  <a:pt x="2865253" y="0"/>
                </a:lnTo>
                <a:lnTo>
                  <a:pt x="2865253" y="1398644"/>
                </a:lnTo>
                <a:lnTo>
                  <a:pt x="0" y="1398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TextBox 11"/>
          <p:cNvSpPr txBox="1"/>
          <p:nvPr/>
        </p:nvSpPr>
        <p:spPr>
          <a:xfrm>
            <a:off x="1028700" y="3708268"/>
            <a:ext cx="9535917" cy="276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6"/>
              </a:lnSpc>
            </a:pPr>
            <a:r>
              <a:rPr lang="en-US" sz="7156" b="1" spc="-12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ESF + TOETUSMEEDE</a:t>
            </a:r>
          </a:p>
          <a:p>
            <a:pPr algn="l">
              <a:lnSpc>
                <a:spcPts val="7156"/>
              </a:lnSpc>
            </a:pPr>
            <a:r>
              <a:rPr lang="en-US" sz="7156" b="1" spc="-12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“SOTSIAALNE HEAOLU”</a:t>
            </a:r>
          </a:p>
          <a:p>
            <a:pPr algn="l">
              <a:lnSpc>
                <a:spcPts val="7156"/>
              </a:lnSpc>
            </a:pPr>
            <a:endParaRPr lang="en-US" sz="7156" b="1" spc="-121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8024065"/>
            <a:ext cx="7115426" cy="127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6"/>
              </a:lnSpc>
            </a:pPr>
            <a:br>
              <a:rPr lang="et-EE" sz="3200" b="1" spc="-5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r>
              <a:rPr lang="et-EE" sz="3200" b="1" spc="-5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  21.01.2026 Veebis</a:t>
            </a:r>
            <a:br>
              <a:rPr lang="et-EE" sz="3200" b="1" spc="-5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endParaRPr lang="en-US" sz="3200" b="1" spc="-5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688" y="2680168"/>
            <a:ext cx="5031339" cy="2561528"/>
            <a:chOff x="0" y="0"/>
            <a:chExt cx="1684282" cy="857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4282" cy="857492"/>
            </a:xfrm>
            <a:custGeom>
              <a:avLst/>
              <a:gdLst/>
              <a:ahLst/>
              <a:cxnLst/>
              <a:rect l="l" t="t" r="r" b="b"/>
              <a:pathLst>
                <a:path w="1684282" h="857492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834411"/>
                  </a:lnTo>
                  <a:cubicBezTo>
                    <a:pt x="1684282" y="847159"/>
                    <a:pt x="1673948" y="857492"/>
                    <a:pt x="1661201" y="857492"/>
                  </a:cubicBezTo>
                  <a:lnTo>
                    <a:pt x="23081" y="857492"/>
                  </a:lnTo>
                  <a:cubicBezTo>
                    <a:pt x="10334" y="857492"/>
                    <a:pt x="0" y="847159"/>
                    <a:pt x="0" y="834411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684282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7747" y="2435831"/>
            <a:ext cx="5750020" cy="5637764"/>
          </a:xfrm>
          <a:custGeom>
            <a:avLst/>
            <a:gdLst/>
            <a:ahLst/>
            <a:cxnLst/>
            <a:rect l="l" t="t" r="r" b="b"/>
            <a:pathLst>
              <a:path w="5750020" h="5637764">
                <a:moveTo>
                  <a:pt x="0" y="0"/>
                </a:moveTo>
                <a:lnTo>
                  <a:pt x="5750020" y="0"/>
                </a:lnTo>
                <a:lnTo>
                  <a:pt x="5750020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6377267" y="487023"/>
            <a:ext cx="11257748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Toetatavad tegevused 1/3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84450" y="1894153"/>
            <a:ext cx="9525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746975" y="2464406"/>
            <a:ext cx="11297105" cy="772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1"/>
              </a:lnSpc>
              <a:spcBef>
                <a:spcPct val="0"/>
              </a:spcBef>
            </a:pP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1)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vanemaealiste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(</a:t>
            </a:r>
            <a:r>
              <a:rPr lang="et-EE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vanuses 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55+) ja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erivajadustega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inimeste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(</a:t>
            </a:r>
            <a:r>
              <a:rPr lang="et-EE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vanuses 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16+)</a:t>
            </a:r>
            <a:r>
              <a:rPr lang="et-EE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sotsiaalne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kaasamine</a:t>
            </a:r>
            <a:endParaRPr lang="en-US" sz="3799" b="1" spc="-6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l">
              <a:lnSpc>
                <a:spcPts val="4004"/>
              </a:lnSpc>
              <a:spcBef>
                <a:spcPct val="0"/>
              </a:spcBef>
            </a:pPr>
            <a:endParaRPr lang="en-US" sz="3799" b="1" spc="-6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koolitused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nõustamised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töötoad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toimetulekuõpe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väljasõidud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õppe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- ja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kogemusreisid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huvitegevuse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pakkumisele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–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arendamisele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suunatud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kaasatust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aktiivsust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liikumist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terviseteadlikkust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toetavad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oma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kogukonna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eakate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erivajadustega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inimeste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toetamiseks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abistamiseks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kodukülastused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seltsilised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</a:t>
            </a:r>
            <a:r>
              <a:rPr lang="et-EE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abistajad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vabatahtlikud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mäluhäirega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inimestele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(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dementsetele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)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päevahoiuteenuse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loomine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pakkumine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endParaRPr lang="en-US" sz="3673" spc="-6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688" y="2680168"/>
            <a:ext cx="5031339" cy="2561528"/>
            <a:chOff x="0" y="0"/>
            <a:chExt cx="1684282" cy="857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4282" cy="857492"/>
            </a:xfrm>
            <a:custGeom>
              <a:avLst/>
              <a:gdLst/>
              <a:ahLst/>
              <a:cxnLst/>
              <a:rect l="l" t="t" r="r" b="b"/>
              <a:pathLst>
                <a:path w="1684282" h="857492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834411"/>
                  </a:lnTo>
                  <a:cubicBezTo>
                    <a:pt x="1684282" y="847159"/>
                    <a:pt x="1673948" y="857492"/>
                    <a:pt x="1661201" y="857492"/>
                  </a:cubicBezTo>
                  <a:lnTo>
                    <a:pt x="23081" y="857492"/>
                  </a:lnTo>
                  <a:cubicBezTo>
                    <a:pt x="10334" y="857492"/>
                    <a:pt x="0" y="847159"/>
                    <a:pt x="0" y="834411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684282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7747" y="2435831"/>
            <a:ext cx="5750020" cy="5637764"/>
          </a:xfrm>
          <a:custGeom>
            <a:avLst/>
            <a:gdLst/>
            <a:ahLst/>
            <a:cxnLst/>
            <a:rect l="l" t="t" r="r" b="b"/>
            <a:pathLst>
              <a:path w="5750020" h="5637764">
                <a:moveTo>
                  <a:pt x="0" y="0"/>
                </a:moveTo>
                <a:lnTo>
                  <a:pt x="5750020" y="0"/>
                </a:lnTo>
                <a:lnTo>
                  <a:pt x="5750020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6377267" y="487023"/>
            <a:ext cx="11307598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Toetatavad tegevused 2/3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84450" y="1894153"/>
            <a:ext cx="9525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410789" y="2728918"/>
            <a:ext cx="11274075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5162" lvl="1" indent="-357581" algn="just">
              <a:lnSpc>
                <a:spcPts val="3610"/>
              </a:lnSpc>
              <a:buFont typeface="Arial"/>
              <a:buChar char="•"/>
            </a:pP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vaimse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tervise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heaolu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hoidmisele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edendamisele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suunatud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nõustamised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koolitused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infopäevad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teavituskampaaniad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15162" lvl="1" indent="-357581" algn="just">
              <a:lnSpc>
                <a:spcPts val="3610"/>
              </a:lnSpc>
              <a:buFont typeface="Arial"/>
              <a:buChar char="•"/>
            </a:pP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sotsiaalsete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võrgustike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huvirühmade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ning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riskirühmadega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tegelevate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võrgustike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loomine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arendamine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koostöö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soodustamine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15162" lvl="1" indent="-357581" algn="just">
              <a:lnSpc>
                <a:spcPts val="3610"/>
              </a:lnSpc>
              <a:buFont typeface="Arial"/>
              <a:buChar char="•"/>
            </a:pP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teemakohaste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trüki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-ja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videomaterjalide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digitaalsete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lahenduste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loomine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ajakohastamine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jätkusuutlikkuse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tagamine</a:t>
            </a:r>
            <a:endParaRPr lang="en-US" sz="3312" spc="-56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715162" lvl="1" indent="-357581" algn="just">
              <a:lnSpc>
                <a:spcPts val="3610"/>
              </a:lnSpc>
              <a:buFont typeface="Arial"/>
              <a:buChar char="•"/>
            </a:pP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projektijuhtimine</a:t>
            </a:r>
            <a:endParaRPr lang="en-US" sz="3312" spc="-56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688" y="2680168"/>
            <a:ext cx="5031339" cy="2561528"/>
            <a:chOff x="0" y="0"/>
            <a:chExt cx="1684282" cy="857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4282" cy="857492"/>
            </a:xfrm>
            <a:custGeom>
              <a:avLst/>
              <a:gdLst/>
              <a:ahLst/>
              <a:cxnLst/>
              <a:rect l="l" t="t" r="r" b="b"/>
              <a:pathLst>
                <a:path w="1684282" h="857492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834411"/>
                  </a:lnTo>
                  <a:cubicBezTo>
                    <a:pt x="1684282" y="847159"/>
                    <a:pt x="1673948" y="857492"/>
                    <a:pt x="1661201" y="857492"/>
                  </a:cubicBezTo>
                  <a:lnTo>
                    <a:pt x="23081" y="857492"/>
                  </a:lnTo>
                  <a:cubicBezTo>
                    <a:pt x="10334" y="857492"/>
                    <a:pt x="0" y="847159"/>
                    <a:pt x="0" y="834411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684282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7747" y="2435831"/>
            <a:ext cx="5750020" cy="5637764"/>
          </a:xfrm>
          <a:custGeom>
            <a:avLst/>
            <a:gdLst/>
            <a:ahLst/>
            <a:cxnLst/>
            <a:rect l="l" t="t" r="r" b="b"/>
            <a:pathLst>
              <a:path w="5750020" h="5637764">
                <a:moveTo>
                  <a:pt x="0" y="0"/>
                </a:moveTo>
                <a:lnTo>
                  <a:pt x="5750020" y="0"/>
                </a:lnTo>
                <a:lnTo>
                  <a:pt x="5750020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6376766" y="487023"/>
            <a:ext cx="11308600" cy="107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r>
              <a:rPr lang="en-US" sz="7200" b="1" spc="-136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Toetatavad</a:t>
            </a:r>
            <a:r>
              <a:rPr lang="en-US" sz="72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7200" b="1" spc="-136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tegevused</a:t>
            </a:r>
            <a:r>
              <a:rPr lang="en-US" sz="72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3/3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84450" y="1894153"/>
            <a:ext cx="9525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628846" y="2454881"/>
            <a:ext cx="11274075" cy="48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376766" y="1675152"/>
            <a:ext cx="11699734" cy="764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3"/>
              </a:lnSpc>
              <a:spcBef>
                <a:spcPct val="0"/>
              </a:spcBef>
            </a:pPr>
            <a:r>
              <a:rPr lang="en-US" sz="4094" b="1" spc="-69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2) </a:t>
            </a:r>
            <a:r>
              <a:rPr lang="en-US" sz="4094" b="1" spc="-69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omastehooldajate</a:t>
            </a:r>
            <a:r>
              <a:rPr lang="en-US" sz="4094" b="1" spc="-69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094" b="1" spc="-69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toetamine</a:t>
            </a:r>
            <a:r>
              <a:rPr lang="en-US" sz="4094" b="1" spc="-69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4094" b="1" spc="-69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väärtustamine</a:t>
            </a:r>
            <a:r>
              <a:rPr lang="en-US" sz="4094" b="1" spc="-69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</a:p>
          <a:p>
            <a:pPr algn="l">
              <a:lnSpc>
                <a:spcPts val="4354"/>
              </a:lnSpc>
              <a:spcBef>
                <a:spcPct val="0"/>
              </a:spcBef>
            </a:pPr>
            <a:endParaRPr lang="en-US" sz="4094" b="1" spc="-69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mis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aitavad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abivajajat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ära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tunda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ning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talle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vajalikku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abi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pakkuda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lähedaste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nõustamine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koolitamine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koostöö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meditsiiniasutustega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omavalitsustega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ka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lähedaste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individuaalne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nõustamine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koolitamine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vaimse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tervise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hoidmisele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suunatud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nõustamised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koolitused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infopäevad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teavituskampaaniad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hoolduskoormuse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vähendamisele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leevendamisele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suunatud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vajalike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tugivõrgustike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loomine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võimestamine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koostöö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soodustamine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väljasõidud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õppe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-ja </a:t>
            </a: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kogemusreisid</a:t>
            </a:r>
            <a:r>
              <a:rPr lang="en-US" sz="3594" spc="-61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projektijuhtimine</a:t>
            </a:r>
            <a:endParaRPr lang="en-US" sz="3594" spc="-61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4290" y="2313851"/>
            <a:ext cx="6162620" cy="5659299"/>
          </a:xfrm>
          <a:custGeom>
            <a:avLst/>
            <a:gdLst/>
            <a:ahLst/>
            <a:cxnLst/>
            <a:rect l="l" t="t" r="r" b="b"/>
            <a:pathLst>
              <a:path w="6162620" h="5659299">
                <a:moveTo>
                  <a:pt x="0" y="0"/>
                </a:moveTo>
                <a:lnTo>
                  <a:pt x="6162621" y="0"/>
                </a:lnTo>
                <a:lnTo>
                  <a:pt x="6162621" y="5659298"/>
                </a:lnTo>
                <a:lnTo>
                  <a:pt x="0" y="5659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TextBox 3"/>
          <p:cNvSpPr txBox="1"/>
          <p:nvPr/>
        </p:nvSpPr>
        <p:spPr>
          <a:xfrm>
            <a:off x="9144000" y="66675"/>
            <a:ext cx="7960284" cy="315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75"/>
              </a:lnSpc>
            </a:pPr>
            <a:r>
              <a:rPr lang="en-US" sz="7500" b="1" spc="-12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Toetatavate tegevuste alla EI KUULU: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3181218"/>
            <a:ext cx="796028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795641" y="3238368"/>
            <a:ext cx="830864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24"/>
              </a:lnSpc>
              <a:buFont typeface="Arial"/>
              <a:buChar char="•"/>
            </a:pP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kõik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ESF+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meetme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rakendusmääruse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poolt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välistatud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mitteabikõlblikud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abikõlblikud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põhivara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investeeringud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ning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maa,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kinnisvara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taristu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ostmise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</a:t>
            </a:r>
            <a:r>
              <a:rPr lang="et-EE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</a:t>
            </a:r>
            <a:endParaRPr lang="en-US" sz="2499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42469" y="5867080"/>
            <a:ext cx="9525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8795641" y="5582395"/>
            <a:ext cx="8463659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24"/>
              </a:lnSpc>
              <a:buFont typeface="Arial"/>
              <a:buChar char="•"/>
            </a:pP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mida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toetatakse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teistest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toetusmeetmetest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mida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viiakse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ellu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sotsiaalhoolekandeseaduse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2. ja 3.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peatüki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tööturumeetmete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seaduse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§13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tervishoiuteenuste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korraldamise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seaduse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§2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alusel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arvatud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juhul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loovad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juba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olemasolevatele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teenustele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lisandväärtust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7232" y="7970262"/>
            <a:ext cx="2182466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8795641" y="8075583"/>
            <a:ext cx="8463659" cy="104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24"/>
              </a:lnSpc>
              <a:buFont typeface="Arial"/>
              <a:buChar char="•"/>
            </a:pP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mis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tegevusega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otseselt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seotud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(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toreduslikud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ehk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kulutused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millega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taotletakse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peamiselt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asja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meeldivust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ilu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jms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);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46442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032792" y="2961350"/>
            <a:ext cx="4919044" cy="5199784"/>
          </a:xfrm>
          <a:custGeom>
            <a:avLst/>
            <a:gdLst/>
            <a:ahLst/>
            <a:cxnLst/>
            <a:rect l="l" t="t" r="r" b="b"/>
            <a:pathLst>
              <a:path w="4919044" h="5199784">
                <a:moveTo>
                  <a:pt x="0" y="0"/>
                </a:moveTo>
                <a:lnTo>
                  <a:pt x="4919044" y="0"/>
                </a:lnTo>
                <a:lnTo>
                  <a:pt x="4919044" y="5199784"/>
                </a:lnTo>
                <a:lnTo>
                  <a:pt x="0" y="519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6" name="Group 6"/>
          <p:cNvGrpSpPr/>
          <p:nvPr/>
        </p:nvGrpSpPr>
        <p:grpSpPr>
          <a:xfrm>
            <a:off x="1469236" y="8210852"/>
            <a:ext cx="1064439" cy="106443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6931C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9236" y="1699462"/>
            <a:ext cx="9471229" cy="1964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Nõutavad dokumendid taotluse esitamisel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9236" y="3902302"/>
            <a:ext cx="927079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469236" y="4537280"/>
            <a:ext cx="10003447" cy="417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957" lvl="1" indent="-331478" algn="l">
              <a:lnSpc>
                <a:spcPts val="3347"/>
              </a:lnSpc>
              <a:buFont typeface="Arial"/>
              <a:buChar char="•"/>
            </a:pPr>
            <a:r>
              <a:rPr lang="en-US" sz="3070" spc="-52" dirty="0" err="1">
                <a:solidFill>
                  <a:srgbClr val="000000"/>
                </a:solidFill>
                <a:latin typeface="Caladea"/>
                <a:ea typeface="Caladea"/>
                <a:cs typeface="Caladea"/>
                <a:sym typeface="Caladea"/>
              </a:rPr>
              <a:t>vormikohane</a:t>
            </a:r>
            <a:r>
              <a:rPr lang="en-US" sz="3070" spc="-52" dirty="0">
                <a:solidFill>
                  <a:srgbClr val="000000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070" b="1" spc="-52" dirty="0" err="1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</a:t>
            </a:r>
            <a:r>
              <a:rPr lang="en-US" sz="3070" b="1" spc="-52" dirty="0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070" b="1" spc="-52" dirty="0" err="1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koos</a:t>
            </a:r>
            <a:r>
              <a:rPr lang="en-US" sz="3070" b="1" spc="-52" dirty="0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070" b="1" spc="-52" dirty="0" err="1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tegevuskava</a:t>
            </a:r>
            <a:r>
              <a:rPr lang="en-US" sz="3070" b="1" spc="-52" dirty="0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3070" b="1" spc="-52" dirty="0" err="1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eelarvega</a:t>
            </a:r>
            <a:endParaRPr lang="en-US" sz="3070" b="1" spc="-52" dirty="0">
              <a:solidFill>
                <a:srgbClr val="000000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662957" lvl="1" indent="-331478" algn="l">
              <a:lnSpc>
                <a:spcPts val="3347"/>
              </a:lnSpc>
              <a:buFont typeface="Arial"/>
              <a:buChar char="•"/>
            </a:pPr>
            <a:r>
              <a:rPr lang="et-EE" sz="3070" b="1" spc="-52" dirty="0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h</a:t>
            </a:r>
            <a:r>
              <a:rPr lang="en-US" sz="3070" b="1" spc="-52" dirty="0" err="1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innapakkumused</a:t>
            </a:r>
            <a:r>
              <a:rPr lang="et-EE" sz="3070" b="1" spc="-52" dirty="0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endParaRPr lang="en-US" sz="3070" b="1" spc="-52" dirty="0">
              <a:solidFill>
                <a:srgbClr val="000000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l">
              <a:lnSpc>
                <a:spcPts val="3347"/>
              </a:lnSpc>
            </a:pPr>
            <a:endParaRPr lang="en-US" sz="3070" b="1" spc="-52" dirty="0">
              <a:solidFill>
                <a:srgbClr val="000000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l">
              <a:lnSpc>
                <a:spcPts val="3347"/>
              </a:lnSpc>
            </a:pPr>
            <a:r>
              <a:rPr lang="en-US" sz="3070" b="1" spc="-52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TEGEVUSKAVA PIKKUS MAKSIMAALSELT 6 KUUD</a:t>
            </a:r>
            <a:r>
              <a:rPr lang="en-US" sz="3070" spc="-52" dirty="0">
                <a:solidFill>
                  <a:srgbClr val="FF3131"/>
                </a:solidFill>
                <a:latin typeface="Caladea"/>
                <a:ea typeface="Caladea"/>
                <a:cs typeface="Caladea"/>
                <a:sym typeface="Caladea"/>
              </a:rPr>
              <a:t> ja TEGEVUSED TULEB ELLU </a:t>
            </a:r>
            <a:r>
              <a:rPr lang="en-US" sz="3070" b="1" spc="-52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VIIA 1 AASTA JOOKSUL</a:t>
            </a:r>
            <a:r>
              <a:rPr lang="en-US" sz="3070" spc="-52" dirty="0">
                <a:solidFill>
                  <a:srgbClr val="FF3131"/>
                </a:solidFill>
                <a:latin typeface="Caladea"/>
                <a:ea typeface="Caladea"/>
                <a:cs typeface="Caladea"/>
                <a:sym typeface="Caladea"/>
              </a:rPr>
              <a:t> ALATES SKK JUHATUSE KINNITAMISE OTSUSEST!</a:t>
            </a:r>
          </a:p>
          <a:p>
            <a:pPr algn="l">
              <a:lnSpc>
                <a:spcPts val="3347"/>
              </a:lnSpc>
              <a:spcBef>
                <a:spcPct val="0"/>
              </a:spcBef>
            </a:pPr>
            <a:endParaRPr lang="en-US" sz="3070" spc="-52" dirty="0">
              <a:solidFill>
                <a:srgbClr val="FF313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algn="l">
              <a:lnSpc>
                <a:spcPts val="3347"/>
              </a:lnSpc>
              <a:spcBef>
                <a:spcPct val="0"/>
              </a:spcBef>
            </a:pPr>
            <a:endParaRPr lang="en-US" sz="3070" spc="-52" dirty="0">
              <a:solidFill>
                <a:srgbClr val="FF313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algn="l">
              <a:lnSpc>
                <a:spcPts val="3347"/>
              </a:lnSpc>
              <a:spcBef>
                <a:spcPct val="0"/>
              </a:spcBef>
            </a:pPr>
            <a:endParaRPr lang="en-US" sz="3070" spc="-52" dirty="0">
              <a:solidFill>
                <a:srgbClr val="FF313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algn="l">
              <a:lnSpc>
                <a:spcPts val="2675"/>
              </a:lnSpc>
              <a:spcBef>
                <a:spcPct val="0"/>
              </a:spcBef>
            </a:pPr>
            <a:endParaRPr lang="en-US" sz="3070" spc="-52" dirty="0">
              <a:solidFill>
                <a:srgbClr val="FF313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33675" y="8475459"/>
            <a:ext cx="12797351" cy="643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4500" b="1" spc="-76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NB! </a:t>
            </a:r>
            <a:r>
              <a:rPr lang="en-US" sz="4500" b="1" spc="-76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Taotluste</a:t>
            </a:r>
            <a:r>
              <a:rPr lang="en-US" sz="4500" b="1" spc="-76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500" b="1" spc="-76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esitamine</a:t>
            </a:r>
            <a:r>
              <a:rPr lang="en-US" sz="4500" b="1" spc="-76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500" b="1" spc="-76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ainult</a:t>
            </a:r>
            <a:r>
              <a:rPr lang="en-US" sz="4500" b="1" spc="-76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500" b="1" u="sng" spc="-76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  <a:hlinkClick r:id="rId3" tooltip="https://spoku.leaderliit.eu/index.php?module=207&amp;op="/>
              </a:rPr>
              <a:t>spoku</a:t>
            </a:r>
            <a:r>
              <a:rPr lang="en-US" sz="4500" b="1" spc="-76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500" b="1" spc="-76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keskkonnas</a:t>
            </a:r>
            <a:r>
              <a:rPr lang="en-US" sz="4500" b="1" spc="-76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" y="76200"/>
            <a:ext cx="17145000" cy="102108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69236" y="3902302"/>
            <a:ext cx="927079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14185" y="1356088"/>
            <a:ext cx="14820900" cy="796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endParaRPr lang="et-EE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Miniprojekti taotlusega koos esitada </a:t>
            </a:r>
            <a:r>
              <a:rPr lang="et-EE" sz="2500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eelarve ja kulude kirjeldus</a:t>
            </a: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.</a:t>
            </a:r>
          </a:p>
          <a:p>
            <a:pPr marL="269945" lvl="1" algn="l">
              <a:lnSpc>
                <a:spcPts val="2725"/>
              </a:lnSpc>
            </a:pPr>
            <a:endParaRPr lang="et-EE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Eelarves sisalduvate kulude mõistlikkus peab olema tõendatud!</a:t>
            </a: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endParaRPr lang="et-EE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t-EE" sz="2500" b="1" i="0" dirty="0">
                <a:solidFill>
                  <a:srgbClr val="202020"/>
                </a:solidFill>
                <a:effectLst/>
                <a:latin typeface="Caladea" panose="020B0604020202020204" charset="0"/>
              </a:rPr>
              <a:t>Kui tegevuse raames tellitava töö või teenuse käibemaksuta maksumus ületab 1000 eurot</a:t>
            </a:r>
            <a:r>
              <a:rPr lang="et-EE" sz="2500" b="0" i="0" dirty="0">
                <a:solidFill>
                  <a:srgbClr val="202020"/>
                </a:solidFill>
                <a:effectLst/>
                <a:latin typeface="Caladea" panose="020B0604020202020204" charset="0"/>
              </a:rPr>
              <a:t>, küsib projektitoetuse taotleja vähemalt ühe kulude mõistlikkust tõendava dokumendi, mis sisaldab teavet tellitava töö või teenuse maksumuse ja koguse kohta.</a:t>
            </a:r>
          </a:p>
          <a:p>
            <a:pPr marL="269945" lvl="1" algn="l">
              <a:lnSpc>
                <a:spcPts val="2725"/>
              </a:lnSpc>
            </a:pPr>
            <a:r>
              <a:rPr lang="en-US" sz="2500" b="1" spc="-42" dirty="0">
                <a:solidFill>
                  <a:srgbClr val="2B2B2B"/>
                </a:solidFill>
                <a:latin typeface="Caladea" panose="020B0604020202020204" charset="0"/>
                <a:ea typeface="Caladea Bold"/>
                <a:cs typeface="Caladea Bold"/>
                <a:sym typeface="Caladea Bold"/>
              </a:rPr>
              <a:t> </a:t>
            </a: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peab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olema väljastatud taotlejale ning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sisaldama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: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hinnapakkuja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nime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registrikoodi,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kontaktandmeid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töö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teenuse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vara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üksikasjalikku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kirjeldust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ning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käibemaksuta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käibemaksuga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maksumust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. </a:t>
            </a:r>
            <a:endParaRPr lang="et-EE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 võib olla nt veebipoe väljatrükk, kuvatõmmis töö, teenuse või kauba müüja veebilehelt, kus on näha vähemalt hinnapakkuja nimi ja kontaktandmed (ei pea sisldama taotleja nme ja hinnapakkuja registrikoodi).</a:t>
            </a: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endParaRPr lang="et-EE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SKK võib eelarves sisalduvate kulude mõistlikkuse hindamiseks küsida miniprojekti taotlejalt lisaks hinnapakkumisi.</a:t>
            </a:r>
            <a:endParaRPr lang="en-US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algn="l">
              <a:lnSpc>
                <a:spcPts val="2725"/>
              </a:lnSpc>
            </a:pPr>
            <a:endParaRPr lang="en-US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Hinnapakkumuseks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loetakse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ka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muud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dokumenti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(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näiteks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kuvatõmmis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jms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),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millest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selguvad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eelpool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nimetatud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andmed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.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Väljavalitud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peab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olema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objektiivselt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põhjendatud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 </a:t>
            </a:r>
          </a:p>
          <a:p>
            <a:pPr algn="l">
              <a:lnSpc>
                <a:spcPts val="2725"/>
              </a:lnSpc>
            </a:pPr>
            <a:endParaRPr lang="en-US" sz="2500" b="1" spc="-42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Juhul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taotleja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saanud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nõutud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arvu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valinud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odavaimat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peab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selle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kohta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esitama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põhjenduse</a:t>
            </a:r>
            <a:endParaRPr lang="en-US" sz="2500" b="1" spc="-42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910302" y="595054"/>
            <a:ext cx="3924783" cy="1342581"/>
          </a:xfrm>
          <a:custGeom>
            <a:avLst/>
            <a:gdLst/>
            <a:ahLst/>
            <a:cxnLst/>
            <a:rect l="l" t="t" r="r" b="b"/>
            <a:pathLst>
              <a:path w="5163772" h="1342581">
                <a:moveTo>
                  <a:pt x="0" y="0"/>
                </a:moveTo>
                <a:lnTo>
                  <a:pt x="5163772" y="0"/>
                </a:lnTo>
                <a:lnTo>
                  <a:pt x="5163772" y="1342581"/>
                </a:lnTo>
                <a:lnTo>
                  <a:pt x="0" y="1342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TextBox 8"/>
          <p:cNvSpPr txBox="1"/>
          <p:nvPr/>
        </p:nvSpPr>
        <p:spPr>
          <a:xfrm>
            <a:off x="1315784" y="330617"/>
            <a:ext cx="9471229" cy="100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Hinnapakkumustest</a:t>
            </a:r>
            <a:r>
              <a:rPr lang="en-US" sz="6999" b="1" spc="-118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1D367A-4C8C-409F-93D9-FD02D0BC9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8288005" cy="10287002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50EC018E-7B11-4D3B-B7FE-DCFEC35F2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67FA462-522C-4B1C-A264-8880D5F35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7589240B-26BC-45BE-A858-3DF47A392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6">
            <a:extLst>
              <a:ext uri="{FF2B5EF4-FFF2-40B4-BE49-F238E27FC236}">
                <a16:creationId xmlns:a16="http://schemas.microsoft.com/office/drawing/2014/main" id="{81E18780-A505-4639-9939-E204348C7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196" y="965199"/>
            <a:ext cx="16336171" cy="8356600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 descr="Pilt, millel on kujutatud tekst, kuvatõmmis, diagramm, Font&#10;&#10;Kirjeldus on genereeritud automaatselt">
            <a:extLst>
              <a:ext uri="{FF2B5EF4-FFF2-40B4-BE49-F238E27FC236}">
                <a16:creationId xmlns:a16="http://schemas.microsoft.com/office/drawing/2014/main" id="{DC19772D-4B2A-BFC1-2462-7BB06345A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65198"/>
            <a:ext cx="12801600" cy="83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17824"/>
            <a:ext cx="7674764" cy="3787257"/>
          </a:xfrm>
          <a:custGeom>
            <a:avLst/>
            <a:gdLst/>
            <a:ahLst/>
            <a:cxnLst/>
            <a:rect l="l" t="t" r="r" b="b"/>
            <a:pathLst>
              <a:path w="7674764" h="3787257">
                <a:moveTo>
                  <a:pt x="0" y="0"/>
                </a:moveTo>
                <a:lnTo>
                  <a:pt x="7674764" y="0"/>
                </a:lnTo>
                <a:lnTo>
                  <a:pt x="7674764" y="3787257"/>
                </a:lnTo>
                <a:lnTo>
                  <a:pt x="0" y="3787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9057640" y="2348377"/>
            <a:ext cx="8390826" cy="5183666"/>
          </a:xfrm>
          <a:custGeom>
            <a:avLst/>
            <a:gdLst/>
            <a:ahLst/>
            <a:cxnLst/>
            <a:rect l="l" t="t" r="r" b="b"/>
            <a:pathLst>
              <a:path w="8390826" h="5183666">
                <a:moveTo>
                  <a:pt x="0" y="0"/>
                </a:moveTo>
                <a:lnTo>
                  <a:pt x="8390826" y="0"/>
                </a:lnTo>
                <a:lnTo>
                  <a:pt x="8390826" y="5183665"/>
                </a:lnTo>
                <a:lnTo>
                  <a:pt x="0" y="5183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4" name="TextBox 4"/>
          <p:cNvSpPr txBox="1"/>
          <p:nvPr/>
        </p:nvSpPr>
        <p:spPr>
          <a:xfrm>
            <a:off x="1469236" y="3902302"/>
            <a:ext cx="927079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112723" y="555920"/>
            <a:ext cx="12496843" cy="100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Taotluskeskkond SPOKU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2723" y="6095606"/>
            <a:ext cx="794491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525" lvl="1" indent="-356263" algn="l">
              <a:lnSpc>
                <a:spcPts val="3597"/>
              </a:lnSpc>
              <a:spcBef>
                <a:spcPct val="0"/>
              </a:spcBef>
              <a:buAutoNum type="arabicPeriod"/>
            </a:pPr>
            <a:r>
              <a:rPr lang="en-US" sz="33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SPOKU </a:t>
            </a:r>
            <a:r>
              <a:rPr lang="en-US" sz="33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keskkonna</a:t>
            </a:r>
            <a:r>
              <a:rPr lang="en-US" sz="33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li</a:t>
            </a:r>
            <a:r>
              <a:rPr lang="et-EE" sz="33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gi</a:t>
            </a:r>
            <a:r>
              <a:rPr lang="en-US" sz="33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t-EE" sz="33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leiad SKK kodulehelt</a:t>
            </a:r>
            <a:br>
              <a:rPr lang="et-EE" sz="33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</a:br>
            <a:br>
              <a:rPr lang="et-EE" sz="33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</a:br>
            <a:r>
              <a:rPr lang="et-EE" sz="33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 </a:t>
            </a:r>
            <a:r>
              <a:rPr lang="et-EE" sz="3300" b="1" spc="-56" dirty="0">
                <a:solidFill>
                  <a:schemeClr val="bg1">
                    <a:lumMod val="95000"/>
                    <a:lumOff val="5000"/>
                  </a:schemeClr>
                </a:solidFill>
                <a:latin typeface="Caladea"/>
                <a:ea typeface="Caladea"/>
                <a:cs typeface="Caladea"/>
                <a:sym typeface="Calad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spoku.leaderliit.eu</a:t>
            </a:r>
            <a:endParaRPr lang="en-US" sz="3300" b="1" spc="-56" dirty="0">
              <a:solidFill>
                <a:schemeClr val="bg1">
                  <a:lumMod val="95000"/>
                  <a:lumOff val="5000"/>
                </a:schemeClr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0" y="1506322"/>
            <a:ext cx="6696738" cy="84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  <a:spcBef>
                <a:spcPct val="0"/>
              </a:spcBef>
            </a:pPr>
            <a:r>
              <a:rPr lang="en-US" sz="3000" spc="-5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2. Taotluskeskkonda saad siseneda ID-kaardi, mobiil-ID või Smart-IDga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03464" y="7551092"/>
            <a:ext cx="9161664" cy="289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</a:pPr>
            <a:r>
              <a:rPr lang="en-US" sz="3000" spc="-5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3. ENNE taotluse esitamist veendu, et Sul on olemas </a:t>
            </a:r>
            <a:r>
              <a:rPr lang="en-US" sz="3000" b="1" spc="-5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volitus.</a:t>
            </a:r>
          </a:p>
          <a:p>
            <a:pPr algn="l">
              <a:lnSpc>
                <a:spcPts val="3270"/>
              </a:lnSpc>
            </a:pPr>
            <a:r>
              <a:rPr lang="en-US" sz="3000" spc="-5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Taotlust EI SAA esitada, kui puudub organisatsiooni esindamise õigus (ÄR juhatuse liige/volitus)</a:t>
            </a:r>
          </a:p>
          <a:p>
            <a:pPr algn="l">
              <a:lnSpc>
                <a:spcPts val="3270"/>
              </a:lnSpc>
            </a:pPr>
            <a:r>
              <a:rPr lang="en-US" sz="3000" spc="-5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 Sa SPOKU keskkonda sisenedes ei näe organisatsiooni, siis pöördu oma organisatsiooni juhatuse liikme/liikmete poole, kes saavad anda volituse!</a:t>
            </a:r>
          </a:p>
          <a:p>
            <a:pPr algn="ctr">
              <a:lnSpc>
                <a:spcPts val="3270"/>
              </a:lnSpc>
              <a:spcBef>
                <a:spcPct val="0"/>
              </a:spcBef>
            </a:pPr>
            <a:endParaRPr lang="en-US" sz="3000" spc="-51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2" name="Group 82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457524" cy="10286996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3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14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15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16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17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18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19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1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2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1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2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3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4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5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6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7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8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39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0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1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2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3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4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5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6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7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8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49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0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1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2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3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4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5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6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7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8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59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60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61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62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63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64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65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66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72037BA9-CC81-8CB9-0A7C-0811217F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964" y="1669923"/>
            <a:ext cx="9209147" cy="35950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 err="1"/>
              <a:t>Näide</a:t>
            </a:r>
            <a:r>
              <a:rPr lang="en-US" sz="4800" dirty="0"/>
              <a:t> </a:t>
            </a:r>
            <a:r>
              <a:rPr lang="et-EE" sz="4800" dirty="0"/>
              <a:t>Jõgevamaalt</a:t>
            </a:r>
            <a:endParaRPr lang="en-US" sz="4800" dirty="0"/>
          </a:p>
        </p:txBody>
      </p:sp>
      <p:sp>
        <p:nvSpPr>
          <p:cNvPr id="267" name="Round Diagonal Corner Rectangle 6">
            <a:extLst>
              <a:ext uri="{FF2B5EF4-FFF2-40B4-BE49-F238E27FC236}">
                <a16:creationId xmlns:a16="http://schemas.microsoft.com/office/drawing/2014/main" id="{CB130D74-9A04-42D9-91F9-699BA7DC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1868" y="1212085"/>
            <a:ext cx="5732144" cy="7851591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lt 4" descr="Pilt, millel on kujutatud tekst, lill, kuvatõmmis, taim&#10;&#10;Tehisintellekti genereeritud sisu ei pruugi olla õige.">
            <a:extLst>
              <a:ext uri="{FF2B5EF4-FFF2-40B4-BE49-F238E27FC236}">
                <a16:creationId xmlns:a16="http://schemas.microsoft.com/office/drawing/2014/main" id="{FDDE4033-FD70-394C-7127-BE036D660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" b="1"/>
          <a:stretch>
            <a:fillRect/>
          </a:stretch>
        </p:blipFill>
        <p:spPr>
          <a:xfrm>
            <a:off x="1703961" y="1704909"/>
            <a:ext cx="4767957" cy="68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1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54233" y="1646724"/>
            <a:ext cx="5865201" cy="5036742"/>
          </a:xfrm>
          <a:custGeom>
            <a:avLst/>
            <a:gdLst/>
            <a:ahLst/>
            <a:cxnLst/>
            <a:rect l="l" t="t" r="r" b="b"/>
            <a:pathLst>
              <a:path w="5865201" h="5036742">
                <a:moveTo>
                  <a:pt x="0" y="0"/>
                </a:moveTo>
                <a:lnTo>
                  <a:pt x="5865201" y="0"/>
                </a:lnTo>
                <a:lnTo>
                  <a:pt x="5865201" y="5036741"/>
                </a:lnTo>
                <a:lnTo>
                  <a:pt x="0" y="5036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9" name="TextBox 9"/>
          <p:cNvSpPr txBox="1"/>
          <p:nvPr/>
        </p:nvSpPr>
        <p:spPr>
          <a:xfrm>
            <a:off x="1028700" y="3120400"/>
            <a:ext cx="10166658" cy="254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4300" b="1" spc="-73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ENNE </a:t>
            </a:r>
            <a:r>
              <a:rPr lang="en-US" sz="4300" b="1" spc="-73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taotluse</a:t>
            </a:r>
            <a:r>
              <a:rPr lang="en-US" sz="4300" b="1" spc="-73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300" b="1" spc="-73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esitamist</a:t>
            </a:r>
            <a:r>
              <a:rPr lang="en-US" sz="4300" b="1" spc="-73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</a:p>
          <a:p>
            <a:pPr>
              <a:lnSpc>
                <a:spcPts val="3926"/>
              </a:lnSpc>
            </a:pPr>
            <a:endParaRPr lang="en-US" sz="4300" b="1" spc="-73" dirty="0">
              <a:solidFill>
                <a:srgbClr val="2B2B2B"/>
              </a:solidFill>
              <a:latin typeface="Caladea Bold"/>
              <a:ea typeface="Bugaki"/>
              <a:cs typeface="Bugaki"/>
              <a:sym typeface="Bugaki"/>
            </a:endParaRPr>
          </a:p>
          <a:p>
            <a:pPr algn="l">
              <a:lnSpc>
                <a:spcPts val="3926"/>
              </a:lnSpc>
            </a:pPr>
            <a:r>
              <a:rPr lang="en-US" sz="4300" spc="-73" dirty="0">
                <a:solidFill>
                  <a:srgbClr val="FF3131"/>
                </a:solidFill>
                <a:latin typeface="Bugaki"/>
                <a:ea typeface="Bugaki"/>
                <a:cs typeface="Bugaki"/>
                <a:sym typeface="Bugaki"/>
              </a:rPr>
              <a:t>TULE KONSULTATSIOONILE</a:t>
            </a:r>
            <a:r>
              <a:rPr lang="et-EE" sz="4300" spc="-73" dirty="0">
                <a:solidFill>
                  <a:srgbClr val="FF3131"/>
                </a:solidFill>
                <a:latin typeface="Bugaki"/>
                <a:ea typeface="Bugaki"/>
                <a:cs typeface="Bugaki"/>
                <a:sym typeface="Bugaki"/>
              </a:rPr>
              <a:t>, uuri oma planeeritavate kulude abikõlblikkust</a:t>
            </a:r>
            <a:r>
              <a:rPr lang="en-US" sz="4300" spc="-73" dirty="0">
                <a:solidFill>
                  <a:srgbClr val="FF3131"/>
                </a:solidFill>
                <a:latin typeface="Bugaki"/>
                <a:ea typeface="Bugaki"/>
                <a:cs typeface="Bugaki"/>
                <a:sym typeface="Bugaki"/>
              </a:rPr>
              <a:t>!</a:t>
            </a:r>
            <a:endParaRPr lang="en-US" sz="4300" spc="-73" dirty="0">
              <a:solidFill>
                <a:srgbClr val="FF3131"/>
              </a:solidFill>
              <a:latin typeface="Bugaki"/>
              <a:ea typeface="Bugaki"/>
              <a:cs typeface="Bugak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83999" y="7881716"/>
            <a:ext cx="6292954" cy="1376584"/>
          </a:xfrm>
          <a:custGeom>
            <a:avLst/>
            <a:gdLst/>
            <a:ahLst/>
            <a:cxnLst/>
            <a:rect l="l" t="t" r="r" b="b"/>
            <a:pathLst>
              <a:path w="6292954" h="1376584">
                <a:moveTo>
                  <a:pt x="0" y="0"/>
                </a:moveTo>
                <a:lnTo>
                  <a:pt x="6292954" y="0"/>
                </a:lnTo>
                <a:lnTo>
                  <a:pt x="6292954" y="1376584"/>
                </a:lnTo>
                <a:lnTo>
                  <a:pt x="0" y="1376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>
          <a:xfrm>
            <a:off x="6924950" y="7881716"/>
            <a:ext cx="2865253" cy="1398644"/>
          </a:xfrm>
          <a:custGeom>
            <a:avLst/>
            <a:gdLst/>
            <a:ahLst/>
            <a:cxnLst/>
            <a:rect l="l" t="t" r="r" b="b"/>
            <a:pathLst>
              <a:path w="2865253" h="1398644">
                <a:moveTo>
                  <a:pt x="0" y="0"/>
                </a:moveTo>
                <a:lnTo>
                  <a:pt x="2865253" y="0"/>
                </a:lnTo>
                <a:lnTo>
                  <a:pt x="2865253" y="1398644"/>
                </a:lnTo>
                <a:lnTo>
                  <a:pt x="0" y="1398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TextBox 12"/>
          <p:cNvSpPr txBox="1"/>
          <p:nvPr/>
        </p:nvSpPr>
        <p:spPr>
          <a:xfrm>
            <a:off x="9143999" y="7946249"/>
            <a:ext cx="77480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70"/>
              </a:lnSpc>
            </a:pPr>
            <a:r>
              <a:rPr lang="en-US" sz="3000" b="1" spc="-51" dirty="0">
                <a:solidFill>
                  <a:schemeClr val="bg1"/>
                </a:solidFill>
                <a:latin typeface="Caladea Bold"/>
                <a:ea typeface="Caladea Bold"/>
                <a:cs typeface="Caladea Bold"/>
                <a:sym typeface="Caladea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www.skk.ee</a:t>
            </a:r>
            <a:endParaRPr lang="et-EE" sz="3000" b="1" spc="-51" dirty="0">
              <a:solidFill>
                <a:schemeClr val="bg1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ctr">
              <a:lnSpc>
                <a:spcPts val="3270"/>
              </a:lnSpc>
            </a:pPr>
            <a:r>
              <a:rPr lang="et-EE" sz="3000" b="1" spc="-51" dirty="0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Terje Aus 513 8767</a:t>
            </a:r>
            <a:br>
              <a:rPr lang="et-EE" sz="3000" b="1" spc="-51" dirty="0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r>
              <a:rPr lang="et-EE" sz="3000" b="1" spc="-51" dirty="0">
                <a:solidFill>
                  <a:srgbClr val="000000"/>
                </a:solidFill>
                <a:latin typeface="Caladea Bold"/>
                <a:ea typeface="Caladea Bold"/>
                <a:cs typeface="Caladea Bold"/>
              </a:rPr>
              <a:t>Hanna Saar 533 16737</a:t>
            </a:r>
            <a:endParaRPr lang="en-US" sz="3000" b="1" spc="-51" dirty="0">
              <a:solidFill>
                <a:srgbClr val="000000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ctr">
              <a:lnSpc>
                <a:spcPts val="3270"/>
              </a:lnSpc>
              <a:spcBef>
                <a:spcPct val="0"/>
              </a:spcBef>
            </a:pPr>
            <a:endParaRPr lang="en-US" sz="3000" b="1" spc="-51" dirty="0">
              <a:solidFill>
                <a:srgbClr val="000000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EFBA-E958-45C1-E6B0-B225FEF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66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SAARTE KOOSTÖÖKOGU MTÜ</a:t>
            </a:r>
            <a:br>
              <a:rPr lang="en-US" sz="44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2CEB-6F71-C232-65E1-1A275045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409700"/>
            <a:ext cx="14630400" cy="8077200"/>
          </a:xfrm>
        </p:spPr>
        <p:txBody>
          <a:bodyPr>
            <a:normAutofit fontScale="92500"/>
          </a:bodyPr>
          <a:lstStyle/>
          <a:p>
            <a:r>
              <a:rPr lang="et-EE" sz="5400" dirty="0"/>
              <a:t>Asutatud 2006</a:t>
            </a:r>
          </a:p>
          <a:p>
            <a:r>
              <a:rPr lang="et-EE" sz="5400" dirty="0"/>
              <a:t>LEADER tegevusrühm</a:t>
            </a:r>
          </a:p>
          <a:p>
            <a:pPr marL="0" indent="0">
              <a:buNone/>
            </a:pPr>
            <a:r>
              <a:rPr lang="et-EE" sz="5400" dirty="0"/>
              <a:t>93 liiget, 3 sektorit</a:t>
            </a:r>
          </a:p>
          <a:p>
            <a:r>
              <a:rPr lang="et-EE" sz="5800" dirty="0"/>
              <a:t>Arengustrateegia 2024-2027</a:t>
            </a:r>
          </a:p>
          <a:p>
            <a:r>
              <a:rPr lang="et-EE" sz="6400" dirty="0"/>
              <a:t>Toetusmeetmed</a:t>
            </a:r>
          </a:p>
          <a:p>
            <a:pPr>
              <a:buFontTx/>
              <a:buChar char="-"/>
            </a:pPr>
            <a:r>
              <a:rPr lang="et-EE" sz="5800" dirty="0"/>
              <a:t>EAFRD – maaelu arengu põllumajandusfond (PRIA)</a:t>
            </a:r>
          </a:p>
          <a:p>
            <a:pPr>
              <a:buFontTx/>
              <a:buChar char="-"/>
            </a:pPr>
            <a:r>
              <a:rPr lang="et-EE" sz="5800" dirty="0"/>
              <a:t>ESF+ - Euroopa Sotsiaalfond+ (RTK)</a:t>
            </a:r>
          </a:p>
          <a:p>
            <a:pPr marL="0" indent="0">
              <a:buNone/>
            </a:pPr>
            <a:endParaRPr lang="et-EE" sz="6400" dirty="0"/>
          </a:p>
        </p:txBody>
      </p:sp>
    </p:spTree>
    <p:extLst>
      <p:ext uri="{BB962C8B-B14F-4D97-AF65-F5344CB8AC3E}">
        <p14:creationId xmlns:p14="http://schemas.microsoft.com/office/powerpoint/2010/main" val="15192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lt 2" descr="Pilt, millel on kujutatud tekst, kaart, kuvatõmmis, diagramm&#10;&#10;Tehisintellekti genereeritud sisu ei pruugi olla õige.">
            <a:extLst>
              <a:ext uri="{FF2B5EF4-FFF2-40B4-BE49-F238E27FC236}">
                <a16:creationId xmlns:a16="http://schemas.microsoft.com/office/drawing/2014/main" id="{79170787-1E5C-BF28-7532-F91B344DE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71500"/>
            <a:ext cx="13453204" cy="951814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4100" y="1689099"/>
            <a:ext cx="7315200" cy="2992582"/>
          </a:xfrm>
          <a:custGeom>
            <a:avLst/>
            <a:gdLst/>
            <a:ahLst/>
            <a:cxnLst/>
            <a:rect l="l" t="t" r="r" b="b"/>
            <a:pathLst>
              <a:path w="7315200" h="2992582">
                <a:moveTo>
                  <a:pt x="0" y="0"/>
                </a:moveTo>
                <a:lnTo>
                  <a:pt x="7315200" y="0"/>
                </a:lnTo>
                <a:lnTo>
                  <a:pt x="7315200" y="2992582"/>
                </a:lnTo>
                <a:lnTo>
                  <a:pt x="0" y="2992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TextBox 3"/>
          <p:cNvSpPr txBox="1"/>
          <p:nvPr/>
        </p:nvSpPr>
        <p:spPr>
          <a:xfrm>
            <a:off x="838200" y="1033594"/>
            <a:ext cx="8115300" cy="335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ESF+ TOETUSMEETME EESMÄRK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006929"/>
            <a:ext cx="8115300" cy="368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098" b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Panustab Saarte Koostöökogu strateegia eesmärkidesse:</a:t>
            </a: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>
              <a:lnSpc>
                <a:spcPts val="2937"/>
              </a:lnSpc>
              <a:spcBef>
                <a:spcPct val="0"/>
              </a:spcBef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9944100" y="5192735"/>
            <a:ext cx="7315200" cy="2992582"/>
          </a:xfrm>
          <a:custGeom>
            <a:avLst/>
            <a:gdLst/>
            <a:ahLst/>
            <a:cxnLst/>
            <a:rect l="l" t="t" r="r" b="b"/>
            <a:pathLst>
              <a:path w="7315200" h="2992582">
                <a:moveTo>
                  <a:pt x="7315200" y="0"/>
                </a:moveTo>
                <a:lnTo>
                  <a:pt x="0" y="0"/>
                </a:lnTo>
                <a:lnTo>
                  <a:pt x="0" y="2992582"/>
                </a:lnTo>
                <a:lnTo>
                  <a:pt x="7315200" y="299258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10215960" y="1708149"/>
            <a:ext cx="6765935" cy="245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  <a:spcBef>
                <a:spcPct val="0"/>
              </a:spcBef>
            </a:pPr>
            <a:endParaRPr/>
          </a:p>
          <a:p>
            <a:pPr marL="712438" lvl="1" indent="-356219" algn="l">
              <a:lnSpc>
                <a:spcPts val="3596"/>
              </a:lnSpc>
              <a:buFont typeface="Arial"/>
              <a:buChar char="•"/>
            </a:pPr>
            <a:r>
              <a:rPr lang="en-US" sz="3299" b="1" spc="-5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parandada pikaajalise hoolduse teenuste kättesaadavust ja kvaliteeti ning leevendada hoolduskoormust;</a:t>
            </a:r>
          </a:p>
          <a:p>
            <a:pPr algn="l">
              <a:lnSpc>
                <a:spcPts val="1650"/>
              </a:lnSpc>
            </a:pPr>
            <a:endParaRPr lang="en-US" sz="3299" b="1" spc="-56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l">
              <a:lnSpc>
                <a:spcPts val="1256"/>
              </a:lnSpc>
            </a:pPr>
            <a:endParaRPr lang="en-US" sz="3299" b="1" spc="-56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15960" y="5533496"/>
            <a:ext cx="6465722" cy="2001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4"/>
              </a:lnSpc>
            </a:pPr>
            <a:endParaRPr/>
          </a:p>
          <a:p>
            <a:pPr marL="713121" lvl="1" indent="-356560" algn="l">
              <a:lnSpc>
                <a:spcPts val="3600"/>
              </a:lnSpc>
              <a:buFont typeface="Arial"/>
              <a:buChar char="•"/>
            </a:pPr>
            <a:r>
              <a:rPr lang="en-US" sz="3303" b="1" spc="-5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tagada inimväärikus, sealhulgas vähendada vaesust ja suurendada sotsiaalset kaasatust.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3506" y="6049891"/>
            <a:ext cx="808468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1"/>
              </a:lnSpc>
              <a:spcBef>
                <a:spcPct val="0"/>
              </a:spcBef>
            </a:pP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Meetme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rakendamise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tulemusel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on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tõusnud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sihtrühmade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kaasatus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aktiivsus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ning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teadlikkus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vaimse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füüsilise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tervise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hoidmisel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sihtrühmad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on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toetatud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vaim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füüsis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55" b="1" spc="-50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treenitud</a:t>
            </a:r>
            <a:r>
              <a:rPr lang="en-US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</a:t>
            </a:r>
            <a:br>
              <a:rPr lang="et-EE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br>
              <a:rPr lang="et-EE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br>
              <a:rPr lang="et-EE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br>
              <a:rPr lang="et-EE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br>
              <a:rPr lang="et-EE" sz="2955" b="1" spc="-50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r>
              <a:rPr lang="et-EE" sz="2955" b="1" spc="-50" dirty="0">
                <a:solidFill>
                  <a:srgbClr val="FF0000"/>
                </a:solidFill>
                <a:latin typeface="Caladea Bold"/>
                <a:ea typeface="Caladea Bold"/>
                <a:cs typeface="Caladea Bold"/>
                <a:sym typeface="Caladea Bold"/>
              </a:rPr>
              <a:t>Viimane taotlusvoor on avatud: 02.02.-12.02.2026</a:t>
            </a:r>
            <a:endParaRPr lang="en-US" sz="2955" b="1" spc="-50" dirty="0">
              <a:solidFill>
                <a:srgbClr val="FF0000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C6D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69591" y="2565438"/>
            <a:ext cx="5285463" cy="2586503"/>
          </a:xfrm>
          <a:custGeom>
            <a:avLst/>
            <a:gdLst/>
            <a:ahLst/>
            <a:cxnLst/>
            <a:rect l="l" t="t" r="r" b="b"/>
            <a:pathLst>
              <a:path w="5285463" h="2586503">
                <a:moveTo>
                  <a:pt x="0" y="0"/>
                </a:moveTo>
                <a:lnTo>
                  <a:pt x="5285463" y="0"/>
                </a:lnTo>
                <a:lnTo>
                  <a:pt x="5285463" y="2586503"/>
                </a:lnTo>
                <a:lnTo>
                  <a:pt x="0" y="2586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Freeform 6"/>
          <p:cNvSpPr/>
          <p:nvPr/>
        </p:nvSpPr>
        <p:spPr>
          <a:xfrm>
            <a:off x="2469591" y="5436023"/>
            <a:ext cx="5285463" cy="2756223"/>
          </a:xfrm>
          <a:custGeom>
            <a:avLst/>
            <a:gdLst/>
            <a:ahLst/>
            <a:cxnLst/>
            <a:rect l="l" t="t" r="r" b="b"/>
            <a:pathLst>
              <a:path w="5285463" h="2756223">
                <a:moveTo>
                  <a:pt x="0" y="0"/>
                </a:moveTo>
                <a:lnTo>
                  <a:pt x="5285463" y="0"/>
                </a:lnTo>
                <a:lnTo>
                  <a:pt x="5285463" y="2756223"/>
                </a:lnTo>
                <a:lnTo>
                  <a:pt x="0" y="2756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TextBox 7"/>
          <p:cNvSpPr txBox="1"/>
          <p:nvPr/>
        </p:nvSpPr>
        <p:spPr>
          <a:xfrm>
            <a:off x="5398587" y="1415408"/>
            <a:ext cx="11506642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SIHTRÜHM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38577" y="3104789"/>
            <a:ext cx="7458142" cy="146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3"/>
              </a:lnSpc>
            </a:pPr>
            <a:r>
              <a:rPr lang="en-US" sz="2130" b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ESF+ TOETUSMEETME SIHTRÜHMAKS ON SAARTE KOOSTÖÖKOGU TEGEVUSPIIRKONNA:</a:t>
            </a:r>
          </a:p>
          <a:p>
            <a:pPr algn="l">
              <a:lnSpc>
                <a:spcPts val="2983"/>
              </a:lnSpc>
            </a:pPr>
            <a:endParaRPr lang="en-US" sz="2130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>
              <a:lnSpc>
                <a:spcPts val="2983"/>
              </a:lnSpc>
              <a:spcBef>
                <a:spcPct val="0"/>
              </a:spcBef>
            </a:pPr>
            <a:endParaRPr lang="en-US" sz="2130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20305" y="4593540"/>
            <a:ext cx="9184923" cy="222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3814"/>
              </a:lnSpc>
              <a:buFont typeface="Arial"/>
              <a:buChar char="•"/>
            </a:pPr>
            <a:r>
              <a:rPr lang="en-US" sz="3499" b="1" spc="-59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erivajadusega elanikud vanuserühmas 16+ </a:t>
            </a:r>
          </a:p>
          <a:p>
            <a:pPr algn="ctr">
              <a:lnSpc>
                <a:spcPts val="2272"/>
              </a:lnSpc>
            </a:pPr>
            <a:endParaRPr lang="en-US" sz="3499" b="1" spc="-59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755649" lvl="1" indent="-377824" algn="ctr">
              <a:lnSpc>
                <a:spcPts val="3814"/>
              </a:lnSpc>
              <a:buFont typeface="Arial"/>
              <a:buChar char="•"/>
            </a:pPr>
            <a:r>
              <a:rPr lang="en-US" sz="3499" b="1" spc="-59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vanemaealised vanuserühmas 55+, kellel on puutumus meetme eesmärgi täitmiseks planeeritud tegevustega.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73019" y="7414209"/>
            <a:ext cx="8789258" cy="107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6"/>
              </a:lnSpc>
              <a:spcBef>
                <a:spcPct val="0"/>
              </a:spcBef>
            </a:pPr>
            <a:r>
              <a:rPr lang="en-US" sz="2601" i="1" spc="-44">
                <a:solidFill>
                  <a:srgbClr val="2B2B2B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16+ erivajadustega inimene on isik, kellel on füüsiline või psüühiline kõrvalekalle, mille tõttu ta vajab täiendavat kõrvalabi igapäevaelus toimetulekuks.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92189" y="1460863"/>
            <a:ext cx="5895811" cy="5851592"/>
          </a:xfrm>
          <a:custGeom>
            <a:avLst/>
            <a:gdLst/>
            <a:ahLst/>
            <a:cxnLst/>
            <a:rect l="l" t="t" r="r" b="b"/>
            <a:pathLst>
              <a:path w="5895811" h="5851592">
                <a:moveTo>
                  <a:pt x="0" y="0"/>
                </a:moveTo>
                <a:lnTo>
                  <a:pt x="5895811" y="0"/>
                </a:lnTo>
                <a:lnTo>
                  <a:pt x="5895811" y="5851593"/>
                </a:lnTo>
                <a:lnTo>
                  <a:pt x="0" y="585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TextBox 3"/>
          <p:cNvSpPr txBox="1"/>
          <p:nvPr/>
        </p:nvSpPr>
        <p:spPr>
          <a:xfrm>
            <a:off x="1028700" y="1095375"/>
            <a:ext cx="8115300" cy="225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Kes võivad olla taotlejateks?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9200" y="3529595"/>
            <a:ext cx="10363200" cy="2316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t-EE" sz="3300" b="1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MINIPROJEKTI TAOTLEJAKS JA </a:t>
            </a:r>
            <a:r>
              <a:rPr lang="en-US" sz="3300" b="1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TEGEVUSE ELLUVIIJAKS </a:t>
            </a:r>
            <a:r>
              <a:rPr lang="et-EE" sz="3300" b="1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saab olla</a:t>
            </a:r>
            <a:r>
              <a:rPr lang="en-US" sz="3300" b="1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PIIRKONNAS TEGUTSEV: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endParaRPr lang="en-US" sz="3300" b="1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19200" y="5172075"/>
            <a:ext cx="8798948" cy="350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30"/>
              </a:lnSpc>
              <a:spcBef>
                <a:spcPct val="0"/>
              </a:spcBef>
            </a:pP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1)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kolmanda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sektori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organisatsioon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</a:p>
          <a:p>
            <a:pPr algn="just">
              <a:lnSpc>
                <a:spcPts val="3930"/>
              </a:lnSpc>
              <a:spcBef>
                <a:spcPct val="0"/>
              </a:spcBef>
            </a:pP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   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sh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mittetulundusühing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sihtasutus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; </a:t>
            </a:r>
          </a:p>
          <a:p>
            <a:pPr algn="just">
              <a:lnSpc>
                <a:spcPts val="3930"/>
              </a:lnSpc>
              <a:spcBef>
                <a:spcPct val="0"/>
              </a:spcBef>
            </a:pPr>
            <a:endParaRPr lang="en-US" sz="3606" b="1" spc="-61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just">
              <a:lnSpc>
                <a:spcPts val="3930"/>
              </a:lnSpc>
              <a:spcBef>
                <a:spcPct val="0"/>
              </a:spcBef>
            </a:pP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2)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kohalik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omavalitsus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; </a:t>
            </a:r>
          </a:p>
          <a:p>
            <a:pPr algn="just">
              <a:lnSpc>
                <a:spcPts val="3930"/>
              </a:lnSpc>
              <a:spcBef>
                <a:spcPct val="0"/>
              </a:spcBef>
            </a:pPr>
            <a:endParaRPr lang="en-US" sz="3606" b="1" spc="-61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just">
              <a:lnSpc>
                <a:spcPts val="3930"/>
              </a:lnSpc>
              <a:spcBef>
                <a:spcPct val="0"/>
              </a:spcBef>
            </a:pP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3)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kohalik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Leader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tegevusrühm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Saarte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Koostöökogu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(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üldkoosoleku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otsusel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10808" y="7483235"/>
            <a:ext cx="1254304" cy="78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5465" b="1" spc="-92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NB!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0808" y="8285924"/>
            <a:ext cx="705546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7"/>
              </a:lnSpc>
              <a:spcBef>
                <a:spcPct val="0"/>
              </a:spcBef>
            </a:pP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Üks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taotleja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võib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ühes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taotlusvoorus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esitada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ühe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taotluse</a:t>
            </a:r>
            <a:r>
              <a:rPr lang="et-EE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!</a:t>
            </a:r>
            <a:endParaRPr lang="en-US" sz="2988" b="1" spc="-50" dirty="0">
              <a:solidFill>
                <a:srgbClr val="F6931C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17228"/>
            <a:ext cx="4472451" cy="4109065"/>
          </a:xfrm>
          <a:custGeom>
            <a:avLst/>
            <a:gdLst/>
            <a:ahLst/>
            <a:cxnLst/>
            <a:rect l="l" t="t" r="r" b="b"/>
            <a:pathLst>
              <a:path w="4472451" h="4109065">
                <a:moveTo>
                  <a:pt x="0" y="0"/>
                </a:moveTo>
                <a:lnTo>
                  <a:pt x="4472451" y="0"/>
                </a:lnTo>
                <a:lnTo>
                  <a:pt x="4472451" y="4109064"/>
                </a:lnTo>
                <a:lnTo>
                  <a:pt x="0" y="4109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TextBox 3"/>
          <p:cNvSpPr txBox="1"/>
          <p:nvPr/>
        </p:nvSpPr>
        <p:spPr>
          <a:xfrm>
            <a:off x="6525682" y="487023"/>
            <a:ext cx="8295639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Nõuded taotlejale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5031289"/>
            <a:ext cx="796028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892579" y="2113585"/>
            <a:ext cx="12245453" cy="687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tal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riikliku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maksu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võlga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tema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riikliku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maksu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võla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tasumine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ajatatud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tema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suhtes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algatatud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likvideerimismenetlust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ega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pankrotiseaduse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kohaselt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nimetatud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ajutist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pankrotihaldurit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kohtuotsusega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kuulutatud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pankrotti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mittetulundusühing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sihtasutus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kes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toetust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taotleb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tähtajaliselt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asutatud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tohi see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tähtaeg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olla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lühem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kaks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aastat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taotleja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esitanud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taotluse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esitamise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hetkeks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äriregistrile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viimase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majandusaasta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aruande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mille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äriregistrile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esitamise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tähtaeg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saabunud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juhul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taotlejal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kohustus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esitada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äriregistrile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majandusaasta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aruanne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taotleja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toetatava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elluviimist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alustanud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varem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elluviimist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tõendavad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dokumendid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või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olla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väljastatud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varem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kui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kohaliku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tegevusgrupi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juhatuse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poolt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miniprojekti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kinnitamise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päevale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järgneval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päeval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 5">
                <a:extLst>
                  <a:ext uri="{FF2B5EF4-FFF2-40B4-BE49-F238E27FC236}">
                    <a16:creationId xmlns:a16="http://schemas.microsoft.com/office/drawing/2014/main" id="{8238FA15-12B0-86AF-497D-41A962B8A61E}"/>
                  </a:ext>
                </a:extLst>
              </p14:cNvPr>
              <p14:cNvContentPartPr/>
              <p14:nvPr/>
            </p14:nvContentPartPr>
            <p14:xfrm>
              <a:off x="3029040" y="6858000"/>
              <a:ext cx="5877360" cy="2277000"/>
            </p14:xfrm>
          </p:contentPart>
        </mc:Choice>
        <mc:Fallback xmlns="">
          <p:pic>
            <p:nvPicPr>
              <p:cNvPr id="6" name="Tint 5">
                <a:extLst>
                  <a:ext uri="{FF2B5EF4-FFF2-40B4-BE49-F238E27FC236}">
                    <a16:creationId xmlns:a16="http://schemas.microsoft.com/office/drawing/2014/main" id="{8238FA15-12B0-86AF-497D-41A962B8A6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9680" y="6848640"/>
                <a:ext cx="5896080" cy="229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1150" y="3797457"/>
            <a:ext cx="8115300" cy="225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Nõuded</a:t>
            </a:r>
            <a:r>
              <a:rPr lang="en-US" sz="8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8000" b="1" spc="-13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toetuse</a:t>
            </a:r>
            <a:r>
              <a:rPr lang="en-US" sz="8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8000" b="1" spc="-13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saajale</a:t>
            </a:r>
            <a:r>
              <a:rPr lang="en-US" sz="8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989457" y="1121923"/>
            <a:ext cx="7387580" cy="2649574"/>
            <a:chOff x="0" y="-29474"/>
            <a:chExt cx="2473053" cy="886966"/>
          </a:xfrm>
        </p:grpSpPr>
        <p:sp>
          <p:nvSpPr>
            <p:cNvPr id="10" name="Freeform 10"/>
            <p:cNvSpPr/>
            <p:nvPr/>
          </p:nvSpPr>
          <p:spPr>
            <a:xfrm>
              <a:off x="0" y="-29474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82200" y="4265179"/>
            <a:ext cx="7387580" cy="2561528"/>
            <a:chOff x="0" y="0"/>
            <a:chExt cx="2473053" cy="857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53171" y="7005371"/>
            <a:ext cx="7387580" cy="2561528"/>
            <a:chOff x="0" y="0"/>
            <a:chExt cx="2473053" cy="8574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829389" y="1729928"/>
            <a:ext cx="4497301" cy="23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90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1829389" y="7116892"/>
            <a:ext cx="4497301" cy="23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90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0126637" y="1898838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1.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26637" y="4600449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2.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44780" y="7278696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3.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07901" y="1372217"/>
            <a:ext cx="5047247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4"/>
              </a:lnSpc>
              <a:spcBef>
                <a:spcPct val="0"/>
              </a:spcBef>
            </a:pP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Toetuse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saaja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t-EE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saadab info 5 tp enne tegevuse toimumist SKK-le.</a:t>
            </a:r>
          </a:p>
          <a:p>
            <a:pPr algn="l">
              <a:lnSpc>
                <a:spcPts val="2834"/>
              </a:lnSpc>
              <a:spcBef>
                <a:spcPct val="0"/>
              </a:spcBef>
            </a:pPr>
            <a:r>
              <a:rPr lang="et-EE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iib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tegevused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ellu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taotluses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lubatud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mahus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aja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jooksul</a:t>
            </a:r>
            <a:r>
              <a:rPr lang="et-EE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 tagades ise arveldused teenusepakkujatega.</a:t>
            </a:r>
          </a:p>
          <a:p>
            <a:pPr algn="l">
              <a:lnSpc>
                <a:spcPts val="2834"/>
              </a:lnSpc>
              <a:spcBef>
                <a:spcPct val="0"/>
              </a:spcBef>
            </a:pPr>
            <a:endParaRPr lang="en-US" sz="2600" b="1" spc="-4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500563" y="4605095"/>
            <a:ext cx="505458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  <a:spcBef>
                <a:spcPct val="0"/>
              </a:spcBef>
            </a:pPr>
            <a:r>
              <a:rPr lang="et-EE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sitab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tegevuste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aruande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ja</a:t>
            </a:r>
            <a:r>
              <a:rPr lang="et-EE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arve ning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elluviimist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tõendavad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dokumendid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hiljemalt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5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tööpäeva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jooksul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peale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elluviimist</a:t>
            </a:r>
            <a:endParaRPr lang="en-US" sz="2614" b="1" spc="-4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345215" y="7361546"/>
            <a:ext cx="5465648" cy="177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4"/>
              </a:lnSpc>
              <a:spcBef>
                <a:spcPct val="0"/>
              </a:spcBef>
            </a:pP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kasutab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ESF+ ja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Saarte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Koostöökogu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logo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tegevuste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eelteavitamisel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</a:p>
          <a:p>
            <a:pPr algn="l">
              <a:lnSpc>
                <a:spcPts val="2834"/>
              </a:lnSpc>
              <a:spcBef>
                <a:spcPct val="0"/>
              </a:spcBef>
            </a:pP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sündmuse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toimumisel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väljaantavatel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trükistel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materjalidel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jms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77800" y="878156"/>
            <a:ext cx="4641831" cy="5934622"/>
          </a:xfrm>
          <a:custGeom>
            <a:avLst/>
            <a:gdLst/>
            <a:ahLst/>
            <a:cxnLst/>
            <a:rect l="l" t="t" r="r" b="b"/>
            <a:pathLst>
              <a:path w="4641831" h="5934622">
                <a:moveTo>
                  <a:pt x="0" y="0"/>
                </a:moveTo>
                <a:lnTo>
                  <a:pt x="4641831" y="0"/>
                </a:lnTo>
                <a:lnTo>
                  <a:pt x="4641831" y="5934623"/>
                </a:lnTo>
                <a:lnTo>
                  <a:pt x="0" y="5934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TextBox 3"/>
          <p:cNvSpPr txBox="1"/>
          <p:nvPr/>
        </p:nvSpPr>
        <p:spPr>
          <a:xfrm>
            <a:off x="1028700" y="3190116"/>
            <a:ext cx="7734300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577617" y="2003769"/>
            <a:ext cx="12039851" cy="5398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7105" lvl="1" indent="-483235" algn="l">
              <a:lnSpc>
                <a:spcPts val="4883"/>
              </a:lnSpc>
              <a:buFont typeface="Arial"/>
              <a:buChar char="•"/>
            </a:pPr>
            <a:r>
              <a:rPr lang="en-US" sz="4450" b="1" spc="-7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Minimaalne</a:t>
            </a:r>
            <a:r>
              <a:rPr lang="en-US" sz="4450" b="1" spc="-7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450" spc="-7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toetus</a:t>
            </a:r>
            <a:r>
              <a:rPr lang="en-US" sz="4450" spc="-7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4450" spc="-7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ühes</a:t>
            </a:r>
            <a:r>
              <a:rPr lang="en-US" sz="4450" spc="-7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4450" spc="-7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voorus</a:t>
            </a:r>
            <a:r>
              <a:rPr lang="en-US" sz="4450" spc="-7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</a:t>
            </a:r>
            <a:r>
              <a:rPr lang="en-US" sz="4450" b="1" spc="-7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1500 </a:t>
            </a:r>
            <a:r>
              <a:rPr lang="en-US" sz="4450" b="1" spc="-7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eur</a:t>
            </a:r>
            <a:r>
              <a:rPr lang="en-US" sz="4450" b="1" spc="-7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endParaRPr lang="et-EE" sz="4450" dirty="0"/>
          </a:p>
          <a:p>
            <a:pPr algn="l">
              <a:lnSpc>
                <a:spcPts val="4994"/>
              </a:lnSpc>
            </a:pPr>
            <a:endParaRPr lang="en-US" sz="4480" b="1" spc="-76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915035" lvl="1" indent="-457200" algn="l">
              <a:lnSpc>
                <a:spcPts val="4622"/>
              </a:lnSpc>
              <a:buFont typeface="Arial"/>
              <a:buChar char="•"/>
            </a:pPr>
            <a:r>
              <a:rPr lang="en-US" sz="4200" b="1" spc="-7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Maksimaalne</a:t>
            </a:r>
            <a:r>
              <a:rPr lang="en-US" sz="4200" b="1" spc="-7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200" spc="-7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toetus</a:t>
            </a:r>
            <a:r>
              <a:rPr lang="en-US" sz="4200" b="1" spc="-7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6029 </a:t>
            </a:r>
            <a:r>
              <a:rPr lang="en-US" sz="4200" b="1" spc="-7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eur</a:t>
            </a:r>
            <a:r>
              <a:rPr lang="en-US" sz="4200" b="1" spc="-7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endParaRPr lang="en-US" sz="4200" b="1" spc="-72" dirty="0">
              <a:solidFill>
                <a:srgbClr val="2B2B2B"/>
              </a:solidFill>
              <a:latin typeface="Caladea Bold"/>
              <a:ea typeface="Caladea Bold"/>
              <a:cs typeface="Caladea Bold"/>
            </a:endParaRPr>
          </a:p>
          <a:p>
            <a:pPr algn="l">
              <a:lnSpc>
                <a:spcPts val="4622"/>
              </a:lnSpc>
            </a:pPr>
            <a:endParaRPr lang="en-US" sz="4241" b="1" spc="-72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915035" lvl="1" indent="-457200" algn="l">
              <a:lnSpc>
                <a:spcPts val="4622"/>
              </a:lnSpc>
              <a:buFont typeface="Arial"/>
              <a:buChar char="•"/>
            </a:pP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tegevuses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osalenute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arv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peab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olema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endParaRPr lang="en-US" sz="4200" i="1" spc="-72" dirty="0">
              <a:solidFill>
                <a:srgbClr val="000000"/>
              </a:solidFill>
              <a:latin typeface="Caladea Italics"/>
              <a:ea typeface="Caladea Italics"/>
              <a:cs typeface="Caladea Italics"/>
            </a:endParaRPr>
          </a:p>
          <a:p>
            <a:pPr algn="l">
              <a:lnSpc>
                <a:spcPts val="4622"/>
              </a:lnSpc>
            </a:pP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    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vähemalt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1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osaleja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iga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eelarvestatud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400 euro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kohta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.</a:t>
            </a:r>
            <a:endParaRPr lang="en-US" sz="4200" i="1" spc="-72" dirty="0">
              <a:solidFill>
                <a:srgbClr val="000000"/>
              </a:solidFill>
              <a:latin typeface="Caladea Italics"/>
              <a:ea typeface="Caladea Italics"/>
              <a:cs typeface="Caladea Italics"/>
            </a:endParaRPr>
          </a:p>
          <a:p>
            <a:pPr algn="ctr">
              <a:lnSpc>
                <a:spcPts val="4622"/>
              </a:lnSpc>
            </a:pPr>
            <a:endParaRPr lang="en-US" sz="4241" i="1" spc="-72" dirty="0">
              <a:solidFill>
                <a:srgbClr val="000000"/>
              </a:solidFill>
              <a:latin typeface="Caladea Italics"/>
              <a:ea typeface="Caladea Italics"/>
              <a:cs typeface="Caladea Italics"/>
              <a:sym typeface="Caladea Italics"/>
            </a:endParaRPr>
          </a:p>
          <a:p>
            <a:pPr marL="915035" lvl="1" indent="-457200" algn="l">
              <a:lnSpc>
                <a:spcPts val="4622"/>
              </a:lnSpc>
              <a:buFont typeface="Arial"/>
              <a:buChar char="•"/>
            </a:pPr>
            <a:r>
              <a:rPr lang="en-US" sz="4200" b="1" spc="-72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TOETUSMÄÄR 100%</a:t>
            </a:r>
            <a:endParaRPr lang="et-EE" sz="4200" b="1" spc="-72" dirty="0">
              <a:solidFill>
                <a:srgbClr val="FF3131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915035" lvl="1" indent="-457200" algn="l">
              <a:lnSpc>
                <a:spcPts val="4622"/>
              </a:lnSpc>
              <a:buFont typeface="Arial"/>
              <a:buChar char="•"/>
            </a:pPr>
            <a:endParaRPr lang="et-EE" sz="4200" b="1" spc="-72" dirty="0">
              <a:solidFill>
                <a:srgbClr val="FF3131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81001"/>
            <a:ext cx="8115300" cy="1019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5"/>
              </a:lnSpc>
            </a:pPr>
            <a:r>
              <a:rPr lang="en-US" sz="7500" b="1" spc="-12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Toetuse määr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25026" y="8241606"/>
            <a:ext cx="6462974" cy="47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  <a:spcBef>
                <a:spcPct val="0"/>
              </a:spcBef>
            </a:pPr>
            <a:r>
              <a:rPr lang="en-US" sz="3366" b="1" spc="-5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Meetme eelarve: 247 189eur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ADA977-7ABD-52FB-8829-02EAB1AFF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04699"/>
              </p:ext>
            </p:extLst>
          </p:nvPr>
        </p:nvGraphicFramePr>
        <p:xfrm>
          <a:off x="501542" y="7583190"/>
          <a:ext cx="9144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858">
                  <a:extLst>
                    <a:ext uri="{9D8B030D-6E8A-4147-A177-3AD203B41FA5}">
                      <a16:colId xmlns:a16="http://schemas.microsoft.com/office/drawing/2014/main" val="426328380"/>
                    </a:ext>
                  </a:extLst>
                </a:gridCol>
                <a:gridCol w="4540142">
                  <a:extLst>
                    <a:ext uri="{9D8B030D-6E8A-4147-A177-3AD203B41FA5}">
                      <a16:colId xmlns:a16="http://schemas.microsoft.com/office/drawing/2014/main" val="3461547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98797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Aasta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Taotlusvooru aeg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Summa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73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03.-13.02.2025</a:t>
                      </a:r>
                    </a:p>
                    <a:p>
                      <a:pPr algn="ctr"/>
                      <a:r>
                        <a:rPr lang="et-EE" dirty="0"/>
                        <a:t>03.-13.11.2025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60 290,00</a:t>
                      </a:r>
                    </a:p>
                    <a:p>
                      <a:pPr algn="ctr"/>
                      <a:r>
                        <a:rPr lang="et-EE" dirty="0"/>
                        <a:t>66 319,00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67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/>
                        <a:t>02.-12.02.2026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/>
                        <a:t>60 290,00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017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1197</TotalTime>
  <Words>1105</Words>
  <Application>Microsoft Office PowerPoint</Application>
  <PresentationFormat>Kohandatud</PresentationFormat>
  <Paragraphs>140</Paragraphs>
  <Slides>19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7" baseType="lpstr">
      <vt:lpstr>Montserrat Medium</vt:lpstr>
      <vt:lpstr>Caladea Bold</vt:lpstr>
      <vt:lpstr>Tw Cen MT</vt:lpstr>
      <vt:lpstr>Arial</vt:lpstr>
      <vt:lpstr>Caladea</vt:lpstr>
      <vt:lpstr>Bugaki</vt:lpstr>
      <vt:lpstr>Caladea Italics</vt:lpstr>
      <vt:lpstr>Circuit</vt:lpstr>
      <vt:lpstr>PowerPointi esitlus</vt:lpstr>
      <vt:lpstr>SAARTE KOOSTÖÖKOGU MTÜ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Näide Jõgevamaalt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ESF+ esitlus</dc:title>
  <cp:lastModifiedBy>hanna.saar@skk.ee</cp:lastModifiedBy>
  <cp:revision>46</cp:revision>
  <dcterms:created xsi:type="dcterms:W3CDTF">2006-08-16T00:00:00Z</dcterms:created>
  <dcterms:modified xsi:type="dcterms:W3CDTF">2026-01-16T14:32:51Z</dcterms:modified>
  <dc:identifier>DAGVJbdu1Ac</dc:identifier>
</cp:coreProperties>
</file>