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2" r:id="rId3"/>
    <p:sldId id="273" r:id="rId4"/>
    <p:sldId id="257" r:id="rId5"/>
    <p:sldId id="258" r:id="rId6"/>
    <p:sldId id="259" r:id="rId7"/>
    <p:sldId id="260" r:id="rId8"/>
    <p:sldId id="261" r:id="rId9"/>
    <p:sldId id="262" r:id="rId10"/>
    <p:sldId id="264" r:id="rId11"/>
    <p:sldId id="265" r:id="rId12"/>
    <p:sldId id="266" r:id="rId13"/>
    <p:sldId id="263" r:id="rId14"/>
    <p:sldId id="267" r:id="rId15"/>
    <p:sldId id="268" r:id="rId16"/>
    <p:sldId id="275" r:id="rId17"/>
    <p:sldId id="270" r:id="rId18"/>
    <p:sldId id="274" r:id="rId19"/>
    <p:sldId id="271" r:id="rId20"/>
  </p:sldIdLst>
  <p:sldSz cx="18288000" cy="10287000"/>
  <p:notesSz cx="6858000" cy="9144000"/>
  <p:embeddedFontLst>
    <p:embeddedFont>
      <p:font typeface="Bugaki" panose="020B0604020202020204" charset="0"/>
      <p:regular r:id="rId21"/>
    </p:embeddedFont>
    <p:embeddedFont>
      <p:font typeface="Caladea" panose="020B0604020202020204" charset="0"/>
      <p:regular r:id="rId22"/>
    </p:embeddedFont>
    <p:embeddedFont>
      <p:font typeface="Caladea Bold" panose="020B0604020202020204" charset="0"/>
      <p:regular r:id="rId23"/>
    </p:embeddedFont>
    <p:embeddedFont>
      <p:font typeface="Caladea Italics" panose="020B0604020202020204" charset="0"/>
      <p:regular r:id="rId24"/>
    </p:embeddedFont>
    <p:embeddedFont>
      <p:font typeface="Montserrat Medium" panose="00000600000000000000" pitchFamily="2" charset="0"/>
      <p:regular r:id="rId25"/>
      <p:italic r:id="rId26"/>
    </p:embeddedFont>
    <p:embeddedFont>
      <p:font typeface="Tw Cen MT" panose="020B0602020104020603"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138"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1" y="1"/>
            <a:ext cx="3457577" cy="10287002"/>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274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78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46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209915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99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814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883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460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563601" y="914399"/>
            <a:ext cx="3007517" cy="77724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12115" y="914399"/>
            <a:ext cx="11622885" cy="77724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6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475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chemeClr val="tx1">
                    <a:tint val="75000"/>
                  </a:schemeClr>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70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856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99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141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410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063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501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21432" y="1"/>
            <a:ext cx="18080832" cy="10287002"/>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1D8BD707-D9CF-40AE-B4C6-C98DA3205C09}" type="datetimeFigureOut">
              <a:rPr lang="en-US" smtClean="0"/>
              <a:pPr/>
              <a:t>1/30/2025</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25913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1371600" rtl="0" eaLnBrk="1" latinLnBrk="0" hangingPunct="1">
        <a:lnSpc>
          <a:spcPct val="90000"/>
        </a:lnSpc>
        <a:spcBef>
          <a:spcPct val="0"/>
        </a:spcBef>
        <a:buNone/>
        <a:defRPr sz="5400" kern="1200" cap="all" baseline="0">
          <a:solidFill>
            <a:schemeClr val="tx1"/>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chemeClr val="tx1"/>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chemeClr val="tx1"/>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poku.leaderliit.eu/index.php?module=207&amp;op="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www.skk.ee/"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861393" y="2384661"/>
            <a:ext cx="6865502" cy="5895750"/>
          </a:xfrm>
          <a:custGeom>
            <a:avLst/>
            <a:gdLst/>
            <a:ahLst/>
            <a:cxnLst/>
            <a:rect l="l" t="t" r="r" b="b"/>
            <a:pathLst>
              <a:path w="6865502" h="5895750">
                <a:moveTo>
                  <a:pt x="0" y="0"/>
                </a:moveTo>
                <a:lnTo>
                  <a:pt x="6865502" y="0"/>
                </a:lnTo>
                <a:lnTo>
                  <a:pt x="6865502" y="5895750"/>
                </a:lnTo>
                <a:lnTo>
                  <a:pt x="0" y="5895750"/>
                </a:lnTo>
                <a:lnTo>
                  <a:pt x="0" y="0"/>
                </a:lnTo>
                <a:close/>
              </a:path>
            </a:pathLst>
          </a:custGeom>
          <a:blipFill>
            <a:blip r:embed="rId2"/>
            <a:stretch>
              <a:fillRect/>
            </a:stretch>
          </a:blipFill>
        </p:spPr>
        <p:txBody>
          <a:bodyPr/>
          <a:lstStyle/>
          <a:p>
            <a:endParaRPr lang="et-EE"/>
          </a:p>
        </p:txBody>
      </p:sp>
      <p:sp>
        <p:nvSpPr>
          <p:cNvPr id="9" name="Freeform 9"/>
          <p:cNvSpPr/>
          <p:nvPr/>
        </p:nvSpPr>
        <p:spPr>
          <a:xfrm>
            <a:off x="356494" y="741691"/>
            <a:ext cx="6292954" cy="1376584"/>
          </a:xfrm>
          <a:custGeom>
            <a:avLst/>
            <a:gdLst/>
            <a:ahLst/>
            <a:cxnLst/>
            <a:rect l="l" t="t" r="r" b="b"/>
            <a:pathLst>
              <a:path w="6292954" h="1376584">
                <a:moveTo>
                  <a:pt x="0" y="0"/>
                </a:moveTo>
                <a:lnTo>
                  <a:pt x="6292954" y="0"/>
                </a:lnTo>
                <a:lnTo>
                  <a:pt x="6292954" y="1376583"/>
                </a:lnTo>
                <a:lnTo>
                  <a:pt x="0" y="1376583"/>
                </a:lnTo>
                <a:lnTo>
                  <a:pt x="0" y="0"/>
                </a:lnTo>
                <a:close/>
              </a:path>
            </a:pathLst>
          </a:custGeom>
          <a:blipFill>
            <a:blip r:embed="rId3"/>
            <a:stretch>
              <a:fillRect/>
            </a:stretch>
          </a:blipFill>
        </p:spPr>
        <p:txBody>
          <a:bodyPr/>
          <a:lstStyle/>
          <a:p>
            <a:endParaRPr lang="et-EE"/>
          </a:p>
        </p:txBody>
      </p:sp>
      <p:sp>
        <p:nvSpPr>
          <p:cNvPr id="10" name="Freeform 10"/>
          <p:cNvSpPr/>
          <p:nvPr/>
        </p:nvSpPr>
        <p:spPr>
          <a:xfrm>
            <a:off x="7310028" y="741691"/>
            <a:ext cx="2865253" cy="1398644"/>
          </a:xfrm>
          <a:custGeom>
            <a:avLst/>
            <a:gdLst/>
            <a:ahLst/>
            <a:cxnLst/>
            <a:rect l="l" t="t" r="r" b="b"/>
            <a:pathLst>
              <a:path w="2865253" h="1398644">
                <a:moveTo>
                  <a:pt x="0" y="0"/>
                </a:moveTo>
                <a:lnTo>
                  <a:pt x="2865253" y="0"/>
                </a:lnTo>
                <a:lnTo>
                  <a:pt x="2865253" y="1398644"/>
                </a:lnTo>
                <a:lnTo>
                  <a:pt x="0" y="1398644"/>
                </a:lnTo>
                <a:lnTo>
                  <a:pt x="0" y="0"/>
                </a:lnTo>
                <a:close/>
              </a:path>
            </a:pathLst>
          </a:custGeom>
          <a:blipFill>
            <a:blip r:embed="rId4"/>
            <a:stretch>
              <a:fillRect/>
            </a:stretch>
          </a:blipFill>
        </p:spPr>
        <p:txBody>
          <a:bodyPr/>
          <a:lstStyle/>
          <a:p>
            <a:endParaRPr lang="et-EE"/>
          </a:p>
        </p:txBody>
      </p:sp>
      <p:sp>
        <p:nvSpPr>
          <p:cNvPr id="11" name="TextBox 11"/>
          <p:cNvSpPr txBox="1"/>
          <p:nvPr/>
        </p:nvSpPr>
        <p:spPr>
          <a:xfrm>
            <a:off x="1028700" y="3708268"/>
            <a:ext cx="9535917" cy="2766470"/>
          </a:xfrm>
          <a:prstGeom prst="rect">
            <a:avLst/>
          </a:prstGeom>
        </p:spPr>
        <p:txBody>
          <a:bodyPr lIns="0" tIns="0" rIns="0" bIns="0" rtlCol="0" anchor="t">
            <a:spAutoFit/>
          </a:bodyPr>
          <a:lstStyle/>
          <a:p>
            <a:pPr algn="l">
              <a:lnSpc>
                <a:spcPts val="7156"/>
              </a:lnSpc>
            </a:pPr>
            <a:r>
              <a:rPr lang="en-US" sz="7156" b="1" spc="-121">
                <a:solidFill>
                  <a:srgbClr val="2B2B2B"/>
                </a:solidFill>
                <a:latin typeface="Caladea Bold"/>
                <a:ea typeface="Caladea Bold"/>
                <a:cs typeface="Caladea Bold"/>
                <a:sym typeface="Caladea Bold"/>
              </a:rPr>
              <a:t>ESF + TOETUSMEEDE</a:t>
            </a:r>
          </a:p>
          <a:p>
            <a:pPr algn="l">
              <a:lnSpc>
                <a:spcPts val="7156"/>
              </a:lnSpc>
            </a:pPr>
            <a:r>
              <a:rPr lang="en-US" sz="7156" b="1" spc="-121">
                <a:solidFill>
                  <a:srgbClr val="2B2B2B"/>
                </a:solidFill>
                <a:latin typeface="Caladea Bold"/>
                <a:ea typeface="Caladea Bold"/>
                <a:cs typeface="Caladea Bold"/>
                <a:sym typeface="Caladea Bold"/>
              </a:rPr>
              <a:t>“SOTSIAALNE HEAOLU”</a:t>
            </a:r>
          </a:p>
          <a:p>
            <a:pPr algn="l">
              <a:lnSpc>
                <a:spcPts val="7156"/>
              </a:lnSpc>
            </a:pPr>
            <a:endParaRPr lang="en-US" sz="7156" b="1" spc="-121">
              <a:solidFill>
                <a:srgbClr val="2B2B2B"/>
              </a:solidFill>
              <a:latin typeface="Caladea Bold"/>
              <a:ea typeface="Caladea Bold"/>
              <a:cs typeface="Caladea Bold"/>
              <a:sym typeface="Caladea Bold"/>
            </a:endParaRPr>
          </a:p>
        </p:txBody>
      </p:sp>
      <p:sp>
        <p:nvSpPr>
          <p:cNvPr id="12" name="TextBox 12"/>
          <p:cNvSpPr txBox="1"/>
          <p:nvPr/>
        </p:nvSpPr>
        <p:spPr>
          <a:xfrm>
            <a:off x="1028700" y="8827250"/>
            <a:ext cx="7115426" cy="847668"/>
          </a:xfrm>
          <a:prstGeom prst="rect">
            <a:avLst/>
          </a:prstGeom>
        </p:spPr>
        <p:txBody>
          <a:bodyPr lIns="0" tIns="0" rIns="0" bIns="0" rtlCol="0" anchor="t">
            <a:spAutoFit/>
          </a:bodyPr>
          <a:lstStyle/>
          <a:p>
            <a:pPr algn="l">
              <a:lnSpc>
                <a:spcPts val="3296"/>
              </a:lnSpc>
            </a:pPr>
            <a:r>
              <a:rPr lang="et-EE" sz="3200" b="1" spc="-54" dirty="0">
                <a:solidFill>
                  <a:srgbClr val="2B2B2B"/>
                </a:solidFill>
                <a:latin typeface="Caladea Bold"/>
                <a:ea typeface="Caladea Bold"/>
                <a:cs typeface="Caladea Bold"/>
                <a:sym typeface="Caladea Bold"/>
              </a:rPr>
              <a:t>18</a:t>
            </a:r>
            <a:r>
              <a:rPr lang="en-US" sz="3200" b="1" spc="-54" dirty="0">
                <a:solidFill>
                  <a:srgbClr val="2B2B2B"/>
                </a:solidFill>
                <a:latin typeface="Caladea Bold"/>
                <a:ea typeface="Caladea Bold"/>
                <a:cs typeface="Caladea Bold"/>
                <a:sym typeface="Caladea Bold"/>
              </a:rPr>
              <a:t>.1</a:t>
            </a:r>
            <a:r>
              <a:rPr lang="et-EE" sz="3200" b="1" spc="-54" dirty="0">
                <a:solidFill>
                  <a:srgbClr val="2B2B2B"/>
                </a:solidFill>
                <a:latin typeface="Caladea Bold"/>
                <a:ea typeface="Caladea Bold"/>
                <a:cs typeface="Caladea Bold"/>
                <a:sym typeface="Caladea Bold"/>
              </a:rPr>
              <a:t>2</a:t>
            </a:r>
            <a:r>
              <a:rPr lang="en-US" sz="3200" b="1" spc="-54" dirty="0">
                <a:solidFill>
                  <a:srgbClr val="2B2B2B"/>
                </a:solidFill>
                <a:latin typeface="Caladea Bold"/>
                <a:ea typeface="Caladea Bold"/>
                <a:cs typeface="Caladea Bold"/>
                <a:sym typeface="Caladea Bold"/>
              </a:rPr>
              <a:t>.2024 </a:t>
            </a:r>
            <a:r>
              <a:rPr lang="et-EE" sz="3200" b="1" spc="-54" dirty="0">
                <a:solidFill>
                  <a:srgbClr val="2B2B2B"/>
                </a:solidFill>
                <a:latin typeface="Caladea Bold"/>
                <a:ea typeface="Caladea Bold"/>
                <a:cs typeface="Caladea Bold"/>
                <a:sym typeface="Caladea Bold"/>
              </a:rPr>
              <a:t>Kuressaare</a:t>
            </a:r>
          </a:p>
          <a:p>
            <a:pPr algn="l">
              <a:lnSpc>
                <a:spcPts val="3296"/>
              </a:lnSpc>
            </a:pPr>
            <a:r>
              <a:rPr lang="et-EE" sz="3200" b="1" spc="-54" dirty="0">
                <a:solidFill>
                  <a:srgbClr val="2B2B2B"/>
                </a:solidFill>
                <a:latin typeface="Caladea Bold"/>
                <a:ea typeface="Caladea Bold"/>
                <a:cs typeface="Caladea Bold"/>
                <a:sym typeface="Caladea Bold"/>
              </a:rPr>
              <a:t>08.01.2025 Orissaare</a:t>
            </a:r>
            <a:endParaRPr lang="en-US" sz="3200" b="1" spc="-54" dirty="0">
              <a:solidFill>
                <a:srgbClr val="2B2B2B"/>
              </a:solidFill>
              <a:latin typeface="Caladea Bold"/>
              <a:ea typeface="Caladea Bold"/>
              <a:cs typeface="Caladea Bold"/>
              <a:sym typeface="Caladea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1025688" y="2680168"/>
            <a:ext cx="5031339" cy="2561528"/>
            <a:chOff x="0" y="0"/>
            <a:chExt cx="1684282" cy="857492"/>
          </a:xfrm>
        </p:grpSpPr>
        <p:sp>
          <p:nvSpPr>
            <p:cNvPr id="3" name="Freeform 3"/>
            <p:cNvSpPr/>
            <p:nvPr/>
          </p:nvSpPr>
          <p:spPr>
            <a:xfrm>
              <a:off x="0" y="0"/>
              <a:ext cx="1684282" cy="857492"/>
            </a:xfrm>
            <a:custGeom>
              <a:avLst/>
              <a:gdLst/>
              <a:ahLst/>
              <a:cxnLst/>
              <a:rect l="l" t="t" r="r" b="b"/>
              <a:pathLst>
                <a:path w="1684282" h="857492">
                  <a:moveTo>
                    <a:pt x="23081" y="0"/>
                  </a:moveTo>
                  <a:lnTo>
                    <a:pt x="1661201" y="0"/>
                  </a:lnTo>
                  <a:cubicBezTo>
                    <a:pt x="1673948" y="0"/>
                    <a:pt x="1684282" y="10334"/>
                    <a:pt x="1684282" y="23081"/>
                  </a:cubicBezTo>
                  <a:lnTo>
                    <a:pt x="1684282" y="834411"/>
                  </a:lnTo>
                  <a:cubicBezTo>
                    <a:pt x="1684282" y="847159"/>
                    <a:pt x="1673948" y="857492"/>
                    <a:pt x="1661201" y="857492"/>
                  </a:cubicBezTo>
                  <a:lnTo>
                    <a:pt x="23081" y="857492"/>
                  </a:lnTo>
                  <a:cubicBezTo>
                    <a:pt x="10334" y="857492"/>
                    <a:pt x="0" y="847159"/>
                    <a:pt x="0" y="834411"/>
                  </a:cubicBezTo>
                  <a:lnTo>
                    <a:pt x="0" y="23081"/>
                  </a:lnTo>
                  <a:cubicBezTo>
                    <a:pt x="0" y="10334"/>
                    <a:pt x="10334" y="0"/>
                    <a:pt x="23081" y="0"/>
                  </a:cubicBezTo>
                  <a:close/>
                </a:path>
              </a:pathLst>
            </a:custGeom>
            <a:solidFill>
              <a:srgbClr val="EBEBEB"/>
            </a:solidFill>
          </p:spPr>
          <p:txBody>
            <a:bodyPr/>
            <a:lstStyle/>
            <a:p>
              <a:endParaRPr lang="et-EE"/>
            </a:p>
          </p:txBody>
        </p:sp>
        <p:sp>
          <p:nvSpPr>
            <p:cNvPr id="4" name="TextBox 4"/>
            <p:cNvSpPr txBox="1"/>
            <p:nvPr/>
          </p:nvSpPr>
          <p:spPr>
            <a:xfrm>
              <a:off x="0" y="85725"/>
              <a:ext cx="1684282" cy="77176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627747" y="2435831"/>
            <a:ext cx="5750020" cy="5637764"/>
          </a:xfrm>
          <a:custGeom>
            <a:avLst/>
            <a:gdLst/>
            <a:ahLst/>
            <a:cxnLst/>
            <a:rect l="l" t="t" r="r" b="b"/>
            <a:pathLst>
              <a:path w="5750020" h="5637764">
                <a:moveTo>
                  <a:pt x="0" y="0"/>
                </a:moveTo>
                <a:lnTo>
                  <a:pt x="5750020" y="0"/>
                </a:lnTo>
                <a:lnTo>
                  <a:pt x="5750020" y="5637764"/>
                </a:lnTo>
                <a:lnTo>
                  <a:pt x="0" y="5637764"/>
                </a:lnTo>
                <a:lnTo>
                  <a:pt x="0" y="0"/>
                </a:lnTo>
                <a:close/>
              </a:path>
            </a:pathLst>
          </a:custGeom>
          <a:blipFill>
            <a:blip r:embed="rId2"/>
            <a:stretch>
              <a:fillRect/>
            </a:stretch>
          </a:blipFill>
        </p:spPr>
        <p:txBody>
          <a:bodyPr/>
          <a:lstStyle/>
          <a:p>
            <a:endParaRPr lang="et-EE"/>
          </a:p>
        </p:txBody>
      </p:sp>
      <p:sp>
        <p:nvSpPr>
          <p:cNvPr id="6" name="TextBox 6"/>
          <p:cNvSpPr txBox="1"/>
          <p:nvPr/>
        </p:nvSpPr>
        <p:spPr>
          <a:xfrm>
            <a:off x="6377267" y="487023"/>
            <a:ext cx="11257748" cy="1150030"/>
          </a:xfrm>
          <a:prstGeom prst="rect">
            <a:avLst/>
          </a:prstGeom>
        </p:spPr>
        <p:txBody>
          <a:bodyPr lIns="0" tIns="0" rIns="0" bIns="0" rtlCol="0" anchor="t">
            <a:spAutoFit/>
          </a:bodyPr>
          <a:lstStyle/>
          <a:p>
            <a:pPr algn="ctr">
              <a:lnSpc>
                <a:spcPts val="8720"/>
              </a:lnSpc>
              <a:spcBef>
                <a:spcPct val="0"/>
              </a:spcBef>
            </a:pPr>
            <a:r>
              <a:rPr lang="en-US" sz="8000" b="1" spc="-136">
                <a:solidFill>
                  <a:srgbClr val="2B2B2B"/>
                </a:solidFill>
                <a:latin typeface="Caladea Bold"/>
                <a:ea typeface="Caladea Bold"/>
                <a:cs typeface="Caladea Bold"/>
                <a:sym typeface="Caladea Bold"/>
              </a:rPr>
              <a:t>Toetatavad tegevused 1/3</a:t>
            </a:r>
          </a:p>
        </p:txBody>
      </p:sp>
      <p:sp>
        <p:nvSpPr>
          <p:cNvPr id="7" name="TextBox 7"/>
          <p:cNvSpPr txBox="1"/>
          <p:nvPr/>
        </p:nvSpPr>
        <p:spPr>
          <a:xfrm>
            <a:off x="10184450" y="1894153"/>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8" name="TextBox 8"/>
          <p:cNvSpPr txBox="1"/>
          <p:nvPr/>
        </p:nvSpPr>
        <p:spPr>
          <a:xfrm>
            <a:off x="6746975" y="2464406"/>
            <a:ext cx="11297105" cy="7720062"/>
          </a:xfrm>
          <a:prstGeom prst="rect">
            <a:avLst/>
          </a:prstGeom>
        </p:spPr>
        <p:txBody>
          <a:bodyPr lIns="0" tIns="0" rIns="0" bIns="0" rtlCol="0" anchor="t">
            <a:spAutoFit/>
          </a:bodyPr>
          <a:lstStyle/>
          <a:p>
            <a:pPr>
              <a:lnSpc>
                <a:spcPts val="4141"/>
              </a:lnSpc>
              <a:spcBef>
                <a:spcPct val="0"/>
              </a:spcBef>
            </a:pPr>
            <a:r>
              <a:rPr lang="en-US" sz="3799" b="1" spc="-64" dirty="0">
                <a:solidFill>
                  <a:srgbClr val="2B2B2B"/>
                </a:solidFill>
                <a:latin typeface="Caladea Bold"/>
                <a:ea typeface="Caladea Bold"/>
                <a:cs typeface="Caladea Bold"/>
                <a:sym typeface="Caladea Bold"/>
              </a:rPr>
              <a:t>1) </a:t>
            </a:r>
            <a:r>
              <a:rPr lang="en-US" sz="3799" b="1" spc="-64" dirty="0" err="1">
                <a:solidFill>
                  <a:srgbClr val="2B2B2B"/>
                </a:solidFill>
                <a:latin typeface="Caladea Bold"/>
                <a:ea typeface="Caladea Bold"/>
                <a:cs typeface="Caladea Bold"/>
                <a:sym typeface="Caladea Bold"/>
              </a:rPr>
              <a:t>vanemaealiste</a:t>
            </a:r>
            <a:r>
              <a:rPr lang="en-US" sz="3799" b="1" spc="-64" dirty="0">
                <a:solidFill>
                  <a:srgbClr val="2B2B2B"/>
                </a:solidFill>
                <a:latin typeface="Caladea Bold"/>
                <a:ea typeface="Caladea Bold"/>
                <a:cs typeface="Caladea Bold"/>
                <a:sym typeface="Caladea Bold"/>
              </a:rPr>
              <a:t> (</a:t>
            </a:r>
            <a:r>
              <a:rPr lang="et-EE" sz="3799" b="1" spc="-64" dirty="0">
                <a:solidFill>
                  <a:srgbClr val="2B2B2B"/>
                </a:solidFill>
                <a:latin typeface="Caladea Bold"/>
                <a:ea typeface="Caladea Bold"/>
                <a:cs typeface="Caladea Bold"/>
                <a:sym typeface="Caladea Bold"/>
              </a:rPr>
              <a:t>vanuses </a:t>
            </a:r>
            <a:r>
              <a:rPr lang="en-US" sz="3799" b="1" spc="-64" dirty="0">
                <a:solidFill>
                  <a:srgbClr val="2B2B2B"/>
                </a:solidFill>
                <a:latin typeface="Caladea Bold"/>
                <a:ea typeface="Caladea Bold"/>
                <a:cs typeface="Caladea Bold"/>
                <a:sym typeface="Caladea Bold"/>
              </a:rPr>
              <a:t>55+) ja </a:t>
            </a:r>
            <a:r>
              <a:rPr lang="en-US" sz="3799" b="1" spc="-64" dirty="0" err="1">
                <a:solidFill>
                  <a:srgbClr val="2B2B2B"/>
                </a:solidFill>
                <a:latin typeface="Caladea Bold"/>
                <a:ea typeface="Caladea Bold"/>
                <a:cs typeface="Caladea Bold"/>
                <a:sym typeface="Caladea Bold"/>
              </a:rPr>
              <a:t>erivajadustega</a:t>
            </a:r>
            <a:r>
              <a:rPr lang="en-US" sz="3799" b="1" spc="-64" dirty="0">
                <a:solidFill>
                  <a:srgbClr val="2B2B2B"/>
                </a:solidFill>
                <a:latin typeface="Caladea Bold"/>
                <a:ea typeface="Caladea Bold"/>
                <a:cs typeface="Caladea Bold"/>
                <a:sym typeface="Caladea Bold"/>
              </a:rPr>
              <a:t> </a:t>
            </a:r>
            <a:r>
              <a:rPr lang="en-US" sz="3799" b="1" spc="-64" dirty="0" err="1">
                <a:solidFill>
                  <a:srgbClr val="2B2B2B"/>
                </a:solidFill>
                <a:latin typeface="Caladea Bold"/>
                <a:ea typeface="Caladea Bold"/>
                <a:cs typeface="Caladea Bold"/>
                <a:sym typeface="Caladea Bold"/>
              </a:rPr>
              <a:t>inimeste</a:t>
            </a:r>
            <a:r>
              <a:rPr lang="en-US" sz="3799" b="1" spc="-64" dirty="0">
                <a:solidFill>
                  <a:srgbClr val="2B2B2B"/>
                </a:solidFill>
                <a:latin typeface="Caladea Bold"/>
                <a:ea typeface="Caladea Bold"/>
                <a:cs typeface="Caladea Bold"/>
                <a:sym typeface="Caladea Bold"/>
              </a:rPr>
              <a:t> (</a:t>
            </a:r>
            <a:r>
              <a:rPr lang="et-EE" sz="3799" b="1" spc="-64" dirty="0">
                <a:solidFill>
                  <a:srgbClr val="2B2B2B"/>
                </a:solidFill>
                <a:latin typeface="Caladea Bold"/>
                <a:ea typeface="Caladea Bold"/>
                <a:cs typeface="Caladea Bold"/>
                <a:sym typeface="Caladea Bold"/>
              </a:rPr>
              <a:t>vanuses </a:t>
            </a:r>
            <a:r>
              <a:rPr lang="en-US" sz="3799" b="1" spc="-64" dirty="0">
                <a:solidFill>
                  <a:srgbClr val="2B2B2B"/>
                </a:solidFill>
                <a:latin typeface="Caladea Bold"/>
                <a:ea typeface="Caladea Bold"/>
                <a:cs typeface="Caladea Bold"/>
                <a:sym typeface="Caladea Bold"/>
              </a:rPr>
              <a:t>16+)</a:t>
            </a:r>
            <a:r>
              <a:rPr lang="et-EE" sz="3799" b="1" spc="-64" dirty="0">
                <a:solidFill>
                  <a:srgbClr val="2B2B2B"/>
                </a:solidFill>
                <a:latin typeface="Caladea Bold"/>
                <a:ea typeface="Caladea Bold"/>
                <a:cs typeface="Caladea Bold"/>
                <a:sym typeface="Caladea Bold"/>
              </a:rPr>
              <a:t> </a:t>
            </a:r>
            <a:r>
              <a:rPr lang="en-US" sz="3799" b="1" spc="-64" dirty="0" err="1">
                <a:solidFill>
                  <a:srgbClr val="2B2B2B"/>
                </a:solidFill>
                <a:latin typeface="Caladea Bold"/>
                <a:ea typeface="Caladea Bold"/>
                <a:cs typeface="Caladea Bold"/>
                <a:sym typeface="Caladea Bold"/>
              </a:rPr>
              <a:t>sotsiaalne</a:t>
            </a:r>
            <a:r>
              <a:rPr lang="en-US" sz="3799" b="1" spc="-64" dirty="0">
                <a:solidFill>
                  <a:srgbClr val="2B2B2B"/>
                </a:solidFill>
                <a:latin typeface="Caladea Bold"/>
                <a:ea typeface="Caladea Bold"/>
                <a:cs typeface="Caladea Bold"/>
                <a:sym typeface="Caladea Bold"/>
              </a:rPr>
              <a:t> </a:t>
            </a:r>
            <a:r>
              <a:rPr lang="en-US" sz="3799" b="1" spc="-64" dirty="0" err="1">
                <a:solidFill>
                  <a:srgbClr val="2B2B2B"/>
                </a:solidFill>
                <a:latin typeface="Caladea Bold"/>
                <a:ea typeface="Caladea Bold"/>
                <a:cs typeface="Caladea Bold"/>
                <a:sym typeface="Caladea Bold"/>
              </a:rPr>
              <a:t>kaasamine</a:t>
            </a:r>
            <a:endParaRPr lang="en-US" sz="3799" b="1" spc="-64" dirty="0">
              <a:solidFill>
                <a:srgbClr val="2B2B2B"/>
              </a:solidFill>
              <a:latin typeface="Caladea Bold"/>
              <a:ea typeface="Caladea Bold"/>
              <a:cs typeface="Caladea Bold"/>
              <a:sym typeface="Caladea Bold"/>
            </a:endParaRPr>
          </a:p>
          <a:p>
            <a:pPr algn="l">
              <a:lnSpc>
                <a:spcPts val="4004"/>
              </a:lnSpc>
              <a:spcBef>
                <a:spcPct val="0"/>
              </a:spcBef>
            </a:pPr>
            <a:endParaRPr lang="en-US" sz="3799" b="1" spc="-64" dirty="0">
              <a:solidFill>
                <a:srgbClr val="2B2B2B"/>
              </a:solidFill>
              <a:latin typeface="Caladea Bold"/>
              <a:ea typeface="Caladea Bold"/>
              <a:cs typeface="Caladea Bold"/>
              <a:sym typeface="Caladea Bold"/>
            </a:endParaRP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koolitused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nõustamised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töötoad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toimetulekuõpe</a:t>
            </a:r>
            <a:r>
              <a:rPr lang="en-US" sz="3673" spc="-62" dirty="0">
                <a:solidFill>
                  <a:srgbClr val="2B2B2B"/>
                </a:solidFill>
                <a:latin typeface="Caladea"/>
                <a:ea typeface="Caladea"/>
                <a:cs typeface="Caladea"/>
                <a:sym typeface="Caladea"/>
              </a:rPr>
              <a:t>; </a:t>
            </a: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väljasõidud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õppe</a:t>
            </a:r>
            <a:r>
              <a:rPr lang="en-US" sz="3673" spc="-62" dirty="0">
                <a:solidFill>
                  <a:srgbClr val="2B2B2B"/>
                </a:solidFill>
                <a:latin typeface="Caladea"/>
                <a:ea typeface="Caladea"/>
                <a:cs typeface="Caladea"/>
                <a:sym typeface="Caladea"/>
              </a:rPr>
              <a:t>- ja </a:t>
            </a:r>
            <a:r>
              <a:rPr lang="en-US" sz="3673" spc="-62" dirty="0" err="1">
                <a:solidFill>
                  <a:srgbClr val="2B2B2B"/>
                </a:solidFill>
                <a:latin typeface="Caladea"/>
                <a:ea typeface="Caladea"/>
                <a:cs typeface="Caladea"/>
                <a:sym typeface="Caladea"/>
              </a:rPr>
              <a:t>kogemusreisid</a:t>
            </a:r>
            <a:r>
              <a:rPr lang="en-US" sz="3673" spc="-62" dirty="0">
                <a:solidFill>
                  <a:srgbClr val="2B2B2B"/>
                </a:solidFill>
                <a:latin typeface="Caladea"/>
                <a:ea typeface="Caladea"/>
                <a:cs typeface="Caladea"/>
                <a:sym typeface="Caladea"/>
              </a:rPr>
              <a:t>; </a:t>
            </a: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huvitegevuse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pakkumisele</a:t>
            </a:r>
            <a:r>
              <a:rPr lang="en-US" sz="3673" spc="-62" dirty="0">
                <a:solidFill>
                  <a:srgbClr val="2B2B2B"/>
                </a:solidFill>
                <a:latin typeface="Caladea"/>
                <a:ea typeface="Caladea"/>
                <a:cs typeface="Caladea"/>
                <a:sym typeface="Caladea"/>
              </a:rPr>
              <a:t> ja –</a:t>
            </a:r>
            <a:r>
              <a:rPr lang="en-US" sz="3673" spc="-62" dirty="0" err="1">
                <a:solidFill>
                  <a:srgbClr val="2B2B2B"/>
                </a:solidFill>
                <a:latin typeface="Caladea"/>
                <a:ea typeface="Caladea"/>
                <a:cs typeface="Caladea"/>
                <a:sym typeface="Caladea"/>
              </a:rPr>
              <a:t>arendamisele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suunatud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tegevused</a:t>
            </a:r>
            <a:r>
              <a:rPr lang="en-US" sz="3673" spc="-62" dirty="0">
                <a:solidFill>
                  <a:srgbClr val="2B2B2B"/>
                </a:solidFill>
                <a:latin typeface="Caladea"/>
                <a:ea typeface="Caladea"/>
                <a:cs typeface="Caladea"/>
                <a:sym typeface="Caladea"/>
              </a:rPr>
              <a:t>; </a:t>
            </a: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kaasatust</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aktiivsust</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liikumist</a:t>
            </a:r>
            <a:r>
              <a:rPr lang="en-US" sz="3673" spc="-62" dirty="0">
                <a:solidFill>
                  <a:srgbClr val="2B2B2B"/>
                </a:solidFill>
                <a:latin typeface="Caladea"/>
                <a:ea typeface="Caladea"/>
                <a:cs typeface="Caladea"/>
                <a:sym typeface="Caladea"/>
              </a:rPr>
              <a:t> ja </a:t>
            </a:r>
            <a:r>
              <a:rPr lang="en-US" sz="3673" spc="-62" dirty="0" err="1">
                <a:solidFill>
                  <a:srgbClr val="2B2B2B"/>
                </a:solidFill>
                <a:latin typeface="Caladea"/>
                <a:ea typeface="Caladea"/>
                <a:cs typeface="Caladea"/>
                <a:sym typeface="Caladea"/>
              </a:rPr>
              <a:t>terviseteadlikkust</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toetavad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tegevused</a:t>
            </a:r>
            <a:r>
              <a:rPr lang="en-US" sz="3673" spc="-62" dirty="0">
                <a:solidFill>
                  <a:srgbClr val="2B2B2B"/>
                </a:solidFill>
                <a:latin typeface="Caladea"/>
                <a:ea typeface="Caladea"/>
                <a:cs typeface="Caladea"/>
                <a:sym typeface="Caladea"/>
              </a:rPr>
              <a:t>; </a:t>
            </a:r>
          </a:p>
          <a:p>
            <a:pPr marL="793156" lvl="1" indent="-396578">
              <a:lnSpc>
                <a:spcPts val="4004"/>
              </a:lnSpc>
              <a:buFont typeface="Arial"/>
              <a:buChar char="•"/>
            </a:pPr>
            <a:r>
              <a:rPr lang="en-US" sz="3673" spc="-62" dirty="0" err="1">
                <a:solidFill>
                  <a:srgbClr val="2B2B2B"/>
                </a:solidFill>
                <a:latin typeface="Caladea"/>
                <a:ea typeface="Caladea"/>
                <a:cs typeface="Caladea"/>
                <a:sym typeface="Caladea"/>
              </a:rPr>
              <a:t>tegevused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oma</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kogukonna</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eakate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või</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erivajadustega</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inimeste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toetamiseks</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abistamiseks</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sh</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kodukülastused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seltsilised</a:t>
            </a:r>
            <a:r>
              <a:rPr lang="en-US" sz="3673" spc="-62" dirty="0">
                <a:solidFill>
                  <a:srgbClr val="2B2B2B"/>
                </a:solidFill>
                <a:latin typeface="Caladea"/>
                <a:ea typeface="Caladea"/>
                <a:cs typeface="Caladea"/>
                <a:sym typeface="Caladea"/>
              </a:rPr>
              <a:t>,</a:t>
            </a:r>
            <a:r>
              <a:rPr lang="et-EE" sz="3673" spc="-62"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abistajad</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vabatahtlikud</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mäluhäirega</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inimestele</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dementsetele</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päevahoiuteenuse</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loomine</a:t>
            </a:r>
            <a:r>
              <a:rPr lang="en-US" sz="3600" spc="-56" dirty="0">
                <a:solidFill>
                  <a:srgbClr val="2B2B2B"/>
                </a:solidFill>
                <a:latin typeface="Caladea"/>
                <a:ea typeface="Caladea"/>
                <a:cs typeface="Caladea"/>
                <a:sym typeface="Caladea"/>
              </a:rPr>
              <a:t> ja </a:t>
            </a:r>
            <a:r>
              <a:rPr lang="en-US" sz="3600" spc="-56" dirty="0" err="1">
                <a:solidFill>
                  <a:srgbClr val="2B2B2B"/>
                </a:solidFill>
                <a:latin typeface="Caladea"/>
                <a:ea typeface="Caladea"/>
                <a:cs typeface="Caladea"/>
                <a:sym typeface="Caladea"/>
              </a:rPr>
              <a:t>pakkumine</a:t>
            </a:r>
            <a:r>
              <a:rPr lang="en-US" sz="3600" spc="-56" dirty="0">
                <a:solidFill>
                  <a:srgbClr val="2B2B2B"/>
                </a:solidFill>
                <a:latin typeface="Caladea"/>
                <a:ea typeface="Caladea"/>
                <a:cs typeface="Caladea"/>
                <a:sym typeface="Caladea"/>
              </a:rPr>
              <a:t>; </a:t>
            </a:r>
          </a:p>
          <a:p>
            <a:pPr marL="793156" lvl="1" indent="-396578" algn="l">
              <a:lnSpc>
                <a:spcPts val="4004"/>
              </a:lnSpc>
              <a:buFont typeface="Arial"/>
              <a:buChar char="•"/>
            </a:pPr>
            <a:endParaRPr lang="en-US" sz="3673" spc="-62" dirty="0">
              <a:solidFill>
                <a:srgbClr val="2B2B2B"/>
              </a:solidFill>
              <a:latin typeface="Caladea"/>
              <a:ea typeface="Caladea"/>
              <a:cs typeface="Caladea"/>
              <a:sym typeface="Calad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1025688" y="2680168"/>
            <a:ext cx="5031339" cy="2561528"/>
            <a:chOff x="0" y="0"/>
            <a:chExt cx="1684282" cy="857492"/>
          </a:xfrm>
        </p:grpSpPr>
        <p:sp>
          <p:nvSpPr>
            <p:cNvPr id="3" name="Freeform 3"/>
            <p:cNvSpPr/>
            <p:nvPr/>
          </p:nvSpPr>
          <p:spPr>
            <a:xfrm>
              <a:off x="0" y="0"/>
              <a:ext cx="1684282" cy="857492"/>
            </a:xfrm>
            <a:custGeom>
              <a:avLst/>
              <a:gdLst/>
              <a:ahLst/>
              <a:cxnLst/>
              <a:rect l="l" t="t" r="r" b="b"/>
              <a:pathLst>
                <a:path w="1684282" h="857492">
                  <a:moveTo>
                    <a:pt x="23081" y="0"/>
                  </a:moveTo>
                  <a:lnTo>
                    <a:pt x="1661201" y="0"/>
                  </a:lnTo>
                  <a:cubicBezTo>
                    <a:pt x="1673948" y="0"/>
                    <a:pt x="1684282" y="10334"/>
                    <a:pt x="1684282" y="23081"/>
                  </a:cubicBezTo>
                  <a:lnTo>
                    <a:pt x="1684282" y="834411"/>
                  </a:lnTo>
                  <a:cubicBezTo>
                    <a:pt x="1684282" y="847159"/>
                    <a:pt x="1673948" y="857492"/>
                    <a:pt x="1661201" y="857492"/>
                  </a:cubicBezTo>
                  <a:lnTo>
                    <a:pt x="23081" y="857492"/>
                  </a:lnTo>
                  <a:cubicBezTo>
                    <a:pt x="10334" y="857492"/>
                    <a:pt x="0" y="847159"/>
                    <a:pt x="0" y="834411"/>
                  </a:cubicBezTo>
                  <a:lnTo>
                    <a:pt x="0" y="23081"/>
                  </a:lnTo>
                  <a:cubicBezTo>
                    <a:pt x="0" y="10334"/>
                    <a:pt x="10334" y="0"/>
                    <a:pt x="23081" y="0"/>
                  </a:cubicBezTo>
                  <a:close/>
                </a:path>
              </a:pathLst>
            </a:custGeom>
            <a:solidFill>
              <a:srgbClr val="EBEBEB"/>
            </a:solidFill>
          </p:spPr>
          <p:txBody>
            <a:bodyPr/>
            <a:lstStyle/>
            <a:p>
              <a:endParaRPr lang="et-EE"/>
            </a:p>
          </p:txBody>
        </p:sp>
        <p:sp>
          <p:nvSpPr>
            <p:cNvPr id="4" name="TextBox 4"/>
            <p:cNvSpPr txBox="1"/>
            <p:nvPr/>
          </p:nvSpPr>
          <p:spPr>
            <a:xfrm>
              <a:off x="0" y="85725"/>
              <a:ext cx="1684282" cy="77176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627747" y="2435831"/>
            <a:ext cx="5750020" cy="5637764"/>
          </a:xfrm>
          <a:custGeom>
            <a:avLst/>
            <a:gdLst/>
            <a:ahLst/>
            <a:cxnLst/>
            <a:rect l="l" t="t" r="r" b="b"/>
            <a:pathLst>
              <a:path w="5750020" h="5637764">
                <a:moveTo>
                  <a:pt x="0" y="0"/>
                </a:moveTo>
                <a:lnTo>
                  <a:pt x="5750020" y="0"/>
                </a:lnTo>
                <a:lnTo>
                  <a:pt x="5750020" y="5637764"/>
                </a:lnTo>
                <a:lnTo>
                  <a:pt x="0" y="5637764"/>
                </a:lnTo>
                <a:lnTo>
                  <a:pt x="0" y="0"/>
                </a:lnTo>
                <a:close/>
              </a:path>
            </a:pathLst>
          </a:custGeom>
          <a:blipFill>
            <a:blip r:embed="rId2"/>
            <a:stretch>
              <a:fillRect/>
            </a:stretch>
          </a:blipFill>
        </p:spPr>
        <p:txBody>
          <a:bodyPr/>
          <a:lstStyle/>
          <a:p>
            <a:endParaRPr lang="et-EE"/>
          </a:p>
        </p:txBody>
      </p:sp>
      <p:sp>
        <p:nvSpPr>
          <p:cNvPr id="6" name="TextBox 6"/>
          <p:cNvSpPr txBox="1"/>
          <p:nvPr/>
        </p:nvSpPr>
        <p:spPr>
          <a:xfrm>
            <a:off x="6377267" y="487023"/>
            <a:ext cx="11307598" cy="1150030"/>
          </a:xfrm>
          <a:prstGeom prst="rect">
            <a:avLst/>
          </a:prstGeom>
        </p:spPr>
        <p:txBody>
          <a:bodyPr lIns="0" tIns="0" rIns="0" bIns="0" rtlCol="0" anchor="t">
            <a:spAutoFit/>
          </a:bodyPr>
          <a:lstStyle/>
          <a:p>
            <a:pPr algn="ctr">
              <a:lnSpc>
                <a:spcPts val="8720"/>
              </a:lnSpc>
              <a:spcBef>
                <a:spcPct val="0"/>
              </a:spcBef>
            </a:pPr>
            <a:r>
              <a:rPr lang="en-US" sz="8000" b="1" spc="-136">
                <a:solidFill>
                  <a:srgbClr val="2B2B2B"/>
                </a:solidFill>
                <a:latin typeface="Caladea Bold"/>
                <a:ea typeface="Caladea Bold"/>
                <a:cs typeface="Caladea Bold"/>
                <a:sym typeface="Caladea Bold"/>
              </a:rPr>
              <a:t>Toetatavad tegevused 2/3</a:t>
            </a:r>
          </a:p>
        </p:txBody>
      </p:sp>
      <p:sp>
        <p:nvSpPr>
          <p:cNvPr id="7" name="TextBox 7"/>
          <p:cNvSpPr txBox="1"/>
          <p:nvPr/>
        </p:nvSpPr>
        <p:spPr>
          <a:xfrm>
            <a:off x="10184450" y="1894153"/>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8" name="TextBox 8"/>
          <p:cNvSpPr txBox="1"/>
          <p:nvPr/>
        </p:nvSpPr>
        <p:spPr>
          <a:xfrm>
            <a:off x="6410789" y="2728918"/>
            <a:ext cx="11274075" cy="4154984"/>
          </a:xfrm>
          <a:prstGeom prst="rect">
            <a:avLst/>
          </a:prstGeom>
        </p:spPr>
        <p:txBody>
          <a:bodyPr lIns="0" tIns="0" rIns="0" bIns="0" rtlCol="0" anchor="t">
            <a:spAutoFit/>
          </a:bodyPr>
          <a:lstStyle/>
          <a:p>
            <a:pPr marL="715162" lvl="1" indent="-357581" algn="just">
              <a:lnSpc>
                <a:spcPts val="3610"/>
              </a:lnSpc>
              <a:buFont typeface="Arial"/>
              <a:buChar char="•"/>
            </a:pPr>
            <a:r>
              <a:rPr lang="en-US" sz="3312" spc="-56" dirty="0" err="1">
                <a:solidFill>
                  <a:srgbClr val="2B2B2B"/>
                </a:solidFill>
                <a:latin typeface="Caladea"/>
                <a:ea typeface="Caladea"/>
                <a:cs typeface="Caladea"/>
                <a:sym typeface="Caladea"/>
              </a:rPr>
              <a:t>vaimse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tervise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heaolu</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hoidmisele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edendamisele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suunatud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tegevused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sh</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nõustamised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koolitused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infopäevad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teavituskampaaniad</a:t>
            </a:r>
            <a:r>
              <a:rPr lang="en-US" sz="3312" spc="-56" dirty="0">
                <a:solidFill>
                  <a:srgbClr val="2B2B2B"/>
                </a:solidFill>
                <a:latin typeface="Caladea"/>
                <a:ea typeface="Caladea"/>
                <a:cs typeface="Caladea"/>
                <a:sym typeface="Caladea"/>
              </a:rPr>
              <a:t>; </a:t>
            </a:r>
          </a:p>
          <a:p>
            <a:pPr marL="715162" lvl="1" indent="-357581" algn="just">
              <a:lnSpc>
                <a:spcPts val="3610"/>
              </a:lnSpc>
              <a:buFont typeface="Arial"/>
              <a:buChar char="•"/>
            </a:pP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sotsiaalsete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võrgustike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sh</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huvirühmade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ning</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riskirühmadega</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tegelevate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võrgustike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loomine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arendamine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koostöö</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soodustamine</a:t>
            </a:r>
            <a:r>
              <a:rPr lang="en-US" sz="3312" spc="-56" dirty="0">
                <a:solidFill>
                  <a:srgbClr val="2B2B2B"/>
                </a:solidFill>
                <a:latin typeface="Caladea"/>
                <a:ea typeface="Caladea"/>
                <a:cs typeface="Caladea"/>
                <a:sym typeface="Caladea"/>
              </a:rPr>
              <a:t>; </a:t>
            </a:r>
          </a:p>
          <a:p>
            <a:pPr marL="715162" lvl="1" indent="-357581" algn="just">
              <a:lnSpc>
                <a:spcPts val="3610"/>
              </a:lnSpc>
              <a:buFont typeface="Arial"/>
              <a:buChar char="•"/>
            </a:pPr>
            <a:r>
              <a:rPr lang="en-US" sz="3312" spc="-56" dirty="0" err="1">
                <a:solidFill>
                  <a:srgbClr val="2B2B2B"/>
                </a:solidFill>
                <a:latin typeface="Caladea"/>
                <a:ea typeface="Caladea"/>
                <a:cs typeface="Caladea"/>
                <a:sym typeface="Caladea"/>
              </a:rPr>
              <a:t>teemakohaste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trüki</a:t>
            </a:r>
            <a:r>
              <a:rPr lang="en-US" sz="3312" spc="-56" dirty="0">
                <a:solidFill>
                  <a:srgbClr val="2B2B2B"/>
                </a:solidFill>
                <a:latin typeface="Caladea"/>
                <a:ea typeface="Caladea"/>
                <a:cs typeface="Caladea"/>
                <a:sym typeface="Caladea"/>
              </a:rPr>
              <a:t>-ja </a:t>
            </a:r>
            <a:r>
              <a:rPr lang="en-US" sz="3312" spc="-56" dirty="0" err="1">
                <a:solidFill>
                  <a:srgbClr val="2B2B2B"/>
                </a:solidFill>
                <a:latin typeface="Caladea"/>
                <a:ea typeface="Caladea"/>
                <a:cs typeface="Caladea"/>
                <a:sym typeface="Caladea"/>
              </a:rPr>
              <a:t>videomaterjalide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digitaalsete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lahenduste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loomine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ajakohastamine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jätkusuutlikkuse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tagamine</a:t>
            </a:r>
            <a:endParaRPr lang="en-US" sz="3312" spc="-56" dirty="0">
              <a:solidFill>
                <a:srgbClr val="2B2B2B"/>
              </a:solidFill>
              <a:latin typeface="Caladea"/>
              <a:ea typeface="Caladea"/>
              <a:cs typeface="Caladea"/>
              <a:sym typeface="Caladea"/>
            </a:endParaRPr>
          </a:p>
          <a:p>
            <a:pPr marL="715162" lvl="1" indent="-357581" algn="just">
              <a:lnSpc>
                <a:spcPts val="3610"/>
              </a:lnSpc>
              <a:buFont typeface="Arial"/>
              <a:buChar char="•"/>
            </a:pPr>
            <a:r>
              <a:rPr lang="en-US" sz="3312" spc="-56" dirty="0" err="1">
                <a:solidFill>
                  <a:srgbClr val="2B2B2B"/>
                </a:solidFill>
                <a:latin typeface="Caladea"/>
                <a:ea typeface="Caladea"/>
                <a:cs typeface="Caladea"/>
                <a:sym typeface="Caladea"/>
              </a:rPr>
              <a:t>projektijuhtimine</a:t>
            </a:r>
            <a:endParaRPr lang="en-US" sz="3312" spc="-56" dirty="0">
              <a:solidFill>
                <a:srgbClr val="2B2B2B"/>
              </a:solidFill>
              <a:latin typeface="Caladea"/>
              <a:ea typeface="Caladea"/>
              <a:cs typeface="Caladea"/>
              <a:sym typeface="Calad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1025688" y="2680168"/>
            <a:ext cx="5031339" cy="2561528"/>
            <a:chOff x="0" y="0"/>
            <a:chExt cx="1684282" cy="857492"/>
          </a:xfrm>
        </p:grpSpPr>
        <p:sp>
          <p:nvSpPr>
            <p:cNvPr id="3" name="Freeform 3"/>
            <p:cNvSpPr/>
            <p:nvPr/>
          </p:nvSpPr>
          <p:spPr>
            <a:xfrm>
              <a:off x="0" y="0"/>
              <a:ext cx="1684282" cy="857492"/>
            </a:xfrm>
            <a:custGeom>
              <a:avLst/>
              <a:gdLst/>
              <a:ahLst/>
              <a:cxnLst/>
              <a:rect l="l" t="t" r="r" b="b"/>
              <a:pathLst>
                <a:path w="1684282" h="857492">
                  <a:moveTo>
                    <a:pt x="23081" y="0"/>
                  </a:moveTo>
                  <a:lnTo>
                    <a:pt x="1661201" y="0"/>
                  </a:lnTo>
                  <a:cubicBezTo>
                    <a:pt x="1673948" y="0"/>
                    <a:pt x="1684282" y="10334"/>
                    <a:pt x="1684282" y="23081"/>
                  </a:cubicBezTo>
                  <a:lnTo>
                    <a:pt x="1684282" y="834411"/>
                  </a:lnTo>
                  <a:cubicBezTo>
                    <a:pt x="1684282" y="847159"/>
                    <a:pt x="1673948" y="857492"/>
                    <a:pt x="1661201" y="857492"/>
                  </a:cubicBezTo>
                  <a:lnTo>
                    <a:pt x="23081" y="857492"/>
                  </a:lnTo>
                  <a:cubicBezTo>
                    <a:pt x="10334" y="857492"/>
                    <a:pt x="0" y="847159"/>
                    <a:pt x="0" y="834411"/>
                  </a:cubicBezTo>
                  <a:lnTo>
                    <a:pt x="0" y="23081"/>
                  </a:lnTo>
                  <a:cubicBezTo>
                    <a:pt x="0" y="10334"/>
                    <a:pt x="10334" y="0"/>
                    <a:pt x="23081" y="0"/>
                  </a:cubicBezTo>
                  <a:close/>
                </a:path>
              </a:pathLst>
            </a:custGeom>
            <a:solidFill>
              <a:srgbClr val="EBEBEB"/>
            </a:solidFill>
          </p:spPr>
          <p:txBody>
            <a:bodyPr/>
            <a:lstStyle/>
            <a:p>
              <a:endParaRPr lang="et-EE"/>
            </a:p>
          </p:txBody>
        </p:sp>
        <p:sp>
          <p:nvSpPr>
            <p:cNvPr id="4" name="TextBox 4"/>
            <p:cNvSpPr txBox="1"/>
            <p:nvPr/>
          </p:nvSpPr>
          <p:spPr>
            <a:xfrm>
              <a:off x="0" y="85725"/>
              <a:ext cx="1684282" cy="77176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627747" y="2435831"/>
            <a:ext cx="5750020" cy="5637764"/>
          </a:xfrm>
          <a:custGeom>
            <a:avLst/>
            <a:gdLst/>
            <a:ahLst/>
            <a:cxnLst/>
            <a:rect l="l" t="t" r="r" b="b"/>
            <a:pathLst>
              <a:path w="5750020" h="5637764">
                <a:moveTo>
                  <a:pt x="0" y="0"/>
                </a:moveTo>
                <a:lnTo>
                  <a:pt x="5750020" y="0"/>
                </a:lnTo>
                <a:lnTo>
                  <a:pt x="5750020" y="5637764"/>
                </a:lnTo>
                <a:lnTo>
                  <a:pt x="0" y="5637764"/>
                </a:lnTo>
                <a:lnTo>
                  <a:pt x="0" y="0"/>
                </a:lnTo>
                <a:close/>
              </a:path>
            </a:pathLst>
          </a:custGeom>
          <a:blipFill>
            <a:blip r:embed="rId2"/>
            <a:stretch>
              <a:fillRect/>
            </a:stretch>
          </a:blipFill>
        </p:spPr>
        <p:txBody>
          <a:bodyPr/>
          <a:lstStyle/>
          <a:p>
            <a:endParaRPr lang="et-EE"/>
          </a:p>
        </p:txBody>
      </p:sp>
      <p:sp>
        <p:nvSpPr>
          <p:cNvPr id="6" name="TextBox 6"/>
          <p:cNvSpPr txBox="1"/>
          <p:nvPr/>
        </p:nvSpPr>
        <p:spPr>
          <a:xfrm>
            <a:off x="6376766" y="487023"/>
            <a:ext cx="11308600" cy="1077667"/>
          </a:xfrm>
          <a:prstGeom prst="rect">
            <a:avLst/>
          </a:prstGeom>
        </p:spPr>
        <p:txBody>
          <a:bodyPr lIns="0" tIns="0" rIns="0" bIns="0" rtlCol="0" anchor="t">
            <a:spAutoFit/>
          </a:bodyPr>
          <a:lstStyle/>
          <a:p>
            <a:pPr algn="ctr">
              <a:lnSpc>
                <a:spcPts val="8720"/>
              </a:lnSpc>
              <a:spcBef>
                <a:spcPct val="0"/>
              </a:spcBef>
            </a:pPr>
            <a:r>
              <a:rPr lang="en-US" sz="7200" b="1" spc="-136" err="1">
                <a:solidFill>
                  <a:srgbClr val="2B2B2B"/>
                </a:solidFill>
                <a:latin typeface="Caladea Bold"/>
                <a:ea typeface="Caladea Bold"/>
                <a:cs typeface="Caladea Bold"/>
                <a:sym typeface="Caladea Bold"/>
              </a:rPr>
              <a:t>Toetatavad</a:t>
            </a:r>
            <a:r>
              <a:rPr lang="en-US" sz="7200" b="1" spc="-136" dirty="0">
                <a:solidFill>
                  <a:srgbClr val="2B2B2B"/>
                </a:solidFill>
                <a:latin typeface="Caladea Bold"/>
                <a:ea typeface="Caladea Bold"/>
                <a:cs typeface="Caladea Bold"/>
                <a:sym typeface="Caladea Bold"/>
              </a:rPr>
              <a:t> </a:t>
            </a:r>
            <a:r>
              <a:rPr lang="en-US" sz="7200" b="1" spc="-136" err="1">
                <a:solidFill>
                  <a:srgbClr val="2B2B2B"/>
                </a:solidFill>
                <a:latin typeface="Caladea Bold"/>
                <a:ea typeface="Caladea Bold"/>
                <a:cs typeface="Caladea Bold"/>
                <a:sym typeface="Caladea Bold"/>
              </a:rPr>
              <a:t>tegevused</a:t>
            </a:r>
            <a:r>
              <a:rPr lang="en-US" sz="7200" b="1" spc="-136" dirty="0">
                <a:solidFill>
                  <a:srgbClr val="2B2B2B"/>
                </a:solidFill>
                <a:latin typeface="Caladea Bold"/>
                <a:ea typeface="Caladea Bold"/>
                <a:cs typeface="Caladea Bold"/>
                <a:sym typeface="Caladea Bold"/>
              </a:rPr>
              <a:t> 3/3</a:t>
            </a:r>
          </a:p>
        </p:txBody>
      </p:sp>
      <p:sp>
        <p:nvSpPr>
          <p:cNvPr id="7" name="TextBox 7"/>
          <p:cNvSpPr txBox="1"/>
          <p:nvPr/>
        </p:nvSpPr>
        <p:spPr>
          <a:xfrm>
            <a:off x="10184450" y="1894153"/>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8" name="TextBox 8"/>
          <p:cNvSpPr txBox="1"/>
          <p:nvPr/>
        </p:nvSpPr>
        <p:spPr>
          <a:xfrm>
            <a:off x="6628846" y="2454881"/>
            <a:ext cx="11274075" cy="485717"/>
          </a:xfrm>
          <a:prstGeom prst="rect">
            <a:avLst/>
          </a:prstGeom>
        </p:spPr>
        <p:txBody>
          <a:bodyPr lIns="0" tIns="0" rIns="0" bIns="0" rtlCol="0" anchor="t">
            <a:spAutoFit/>
          </a:bodyPr>
          <a:lstStyle/>
          <a:p>
            <a:pPr algn="just">
              <a:lnSpc>
                <a:spcPts val="3610"/>
              </a:lnSpc>
            </a:pPr>
            <a:endParaRPr/>
          </a:p>
        </p:txBody>
      </p:sp>
      <p:sp>
        <p:nvSpPr>
          <p:cNvPr id="9" name="TextBox 9"/>
          <p:cNvSpPr txBox="1"/>
          <p:nvPr/>
        </p:nvSpPr>
        <p:spPr>
          <a:xfrm>
            <a:off x="6376766" y="1675152"/>
            <a:ext cx="11699734" cy="7643118"/>
          </a:xfrm>
          <a:prstGeom prst="rect">
            <a:avLst/>
          </a:prstGeom>
        </p:spPr>
        <p:txBody>
          <a:bodyPr lIns="0" tIns="0" rIns="0" bIns="0" rtlCol="0" anchor="t">
            <a:spAutoFit/>
          </a:bodyPr>
          <a:lstStyle/>
          <a:p>
            <a:pPr algn="l">
              <a:lnSpc>
                <a:spcPts val="4463"/>
              </a:lnSpc>
              <a:spcBef>
                <a:spcPct val="0"/>
              </a:spcBef>
            </a:pPr>
            <a:r>
              <a:rPr lang="en-US" sz="4094" b="1" spc="-69" dirty="0">
                <a:solidFill>
                  <a:srgbClr val="2B2B2B"/>
                </a:solidFill>
                <a:latin typeface="Caladea Bold"/>
                <a:ea typeface="Caladea Bold"/>
                <a:cs typeface="Caladea Bold"/>
                <a:sym typeface="Caladea Bold"/>
              </a:rPr>
              <a:t>2) </a:t>
            </a:r>
            <a:r>
              <a:rPr lang="en-US" sz="4094" b="1" spc="-69" dirty="0" err="1">
                <a:solidFill>
                  <a:srgbClr val="2B2B2B"/>
                </a:solidFill>
                <a:latin typeface="Caladea Bold"/>
                <a:ea typeface="Caladea Bold"/>
                <a:cs typeface="Caladea Bold"/>
                <a:sym typeface="Caladea Bold"/>
              </a:rPr>
              <a:t>omastehooldajate</a:t>
            </a:r>
            <a:r>
              <a:rPr lang="en-US" sz="4094" b="1" spc="-69" dirty="0">
                <a:solidFill>
                  <a:srgbClr val="2B2B2B"/>
                </a:solidFill>
                <a:latin typeface="Caladea Bold"/>
                <a:ea typeface="Caladea Bold"/>
                <a:cs typeface="Caladea Bold"/>
                <a:sym typeface="Caladea Bold"/>
              </a:rPr>
              <a:t> </a:t>
            </a:r>
            <a:r>
              <a:rPr lang="en-US" sz="4094" b="1" spc="-69" dirty="0" err="1">
                <a:solidFill>
                  <a:srgbClr val="2B2B2B"/>
                </a:solidFill>
                <a:latin typeface="Caladea Bold"/>
                <a:ea typeface="Caladea Bold"/>
                <a:cs typeface="Caladea Bold"/>
                <a:sym typeface="Caladea Bold"/>
              </a:rPr>
              <a:t>toetamine</a:t>
            </a:r>
            <a:r>
              <a:rPr lang="en-US" sz="4094" b="1" spc="-69" dirty="0">
                <a:solidFill>
                  <a:srgbClr val="2B2B2B"/>
                </a:solidFill>
                <a:latin typeface="Caladea Bold"/>
                <a:ea typeface="Caladea Bold"/>
                <a:cs typeface="Caladea Bold"/>
                <a:sym typeface="Caladea Bold"/>
              </a:rPr>
              <a:t> ja </a:t>
            </a:r>
            <a:r>
              <a:rPr lang="en-US" sz="4094" b="1" spc="-69" dirty="0" err="1">
                <a:solidFill>
                  <a:srgbClr val="2B2B2B"/>
                </a:solidFill>
                <a:latin typeface="Caladea Bold"/>
                <a:ea typeface="Caladea Bold"/>
                <a:cs typeface="Caladea Bold"/>
                <a:sym typeface="Caladea Bold"/>
              </a:rPr>
              <a:t>väärtustamine</a:t>
            </a:r>
            <a:r>
              <a:rPr lang="en-US" sz="4094" b="1" spc="-69" dirty="0">
                <a:solidFill>
                  <a:srgbClr val="2B2B2B"/>
                </a:solidFill>
                <a:latin typeface="Caladea Bold"/>
                <a:ea typeface="Caladea Bold"/>
                <a:cs typeface="Caladea Bold"/>
                <a:sym typeface="Caladea Bold"/>
              </a:rPr>
              <a:t> </a:t>
            </a:r>
          </a:p>
          <a:p>
            <a:pPr algn="l">
              <a:lnSpc>
                <a:spcPts val="4354"/>
              </a:lnSpc>
              <a:spcBef>
                <a:spcPct val="0"/>
              </a:spcBef>
            </a:pPr>
            <a:endParaRPr lang="en-US" sz="4094" b="1" spc="-69" dirty="0">
              <a:solidFill>
                <a:srgbClr val="2B2B2B"/>
              </a:solidFill>
              <a:latin typeface="Caladea Bold"/>
              <a:ea typeface="Caladea Bold"/>
              <a:cs typeface="Caladea Bold"/>
              <a:sym typeface="Caladea Bold"/>
            </a:endParaRP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tegevused</a:t>
            </a:r>
            <a:r>
              <a:rPr lang="en-US" sz="3594" spc="-61" dirty="0">
                <a:solidFill>
                  <a:srgbClr val="2B2B2B"/>
                </a:solidFill>
                <a:latin typeface="Caladea"/>
                <a:ea typeface="Caladea"/>
                <a:cs typeface="Caladea"/>
                <a:sym typeface="Caladea"/>
              </a:rPr>
              <a:t>, mis </a:t>
            </a:r>
            <a:r>
              <a:rPr lang="en-US" sz="3594" spc="-61" dirty="0" err="1">
                <a:solidFill>
                  <a:srgbClr val="2B2B2B"/>
                </a:solidFill>
                <a:latin typeface="Caladea"/>
                <a:ea typeface="Caladea"/>
                <a:cs typeface="Caladea"/>
                <a:sym typeface="Caladea"/>
              </a:rPr>
              <a:t>aitavad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abivajajat</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ära</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tunda</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ning</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talle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vajalikku</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abi</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pakkuda</a:t>
            </a:r>
            <a:r>
              <a:rPr lang="en-US" sz="3594" spc="-61" dirty="0">
                <a:solidFill>
                  <a:srgbClr val="2B2B2B"/>
                </a:solidFill>
                <a:latin typeface="Caladea"/>
                <a:ea typeface="Caladea"/>
                <a:cs typeface="Caladea"/>
                <a:sym typeface="Caladea"/>
              </a:rPr>
              <a:t>;</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lähedaste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nõustamine</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koolitamine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sh</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koostöö</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meditsiiniasutustega</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omavalitsustega</a:t>
            </a:r>
            <a:r>
              <a:rPr lang="en-US" sz="3594" spc="-61" dirty="0">
                <a:solidFill>
                  <a:srgbClr val="2B2B2B"/>
                </a:solidFill>
                <a:latin typeface="Caladea"/>
                <a:ea typeface="Caladea"/>
                <a:cs typeface="Caladea"/>
                <a:sym typeface="Caladea"/>
              </a:rPr>
              <a:t>, ka </a:t>
            </a:r>
            <a:r>
              <a:rPr lang="en-US" sz="3594" spc="-61" dirty="0" err="1">
                <a:solidFill>
                  <a:srgbClr val="2B2B2B"/>
                </a:solidFill>
                <a:latin typeface="Caladea"/>
                <a:ea typeface="Caladea"/>
                <a:cs typeface="Caladea"/>
                <a:sym typeface="Caladea"/>
              </a:rPr>
              <a:t>lähedaste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individuaalne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nõustamine</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koolitamine</a:t>
            </a:r>
            <a:r>
              <a:rPr lang="en-US" sz="3594" spc="-61" dirty="0">
                <a:solidFill>
                  <a:srgbClr val="2B2B2B"/>
                </a:solidFill>
                <a:latin typeface="Caladea"/>
                <a:ea typeface="Caladea"/>
                <a:cs typeface="Caladea"/>
                <a:sym typeface="Caladea"/>
              </a:rPr>
              <a:t>;</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vaimse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tervise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hoidmisele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suunatud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tegevused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sh</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nõustamised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koolitused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infopäevad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teavituskampaaniad</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hoolduskoormuse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vähendamisele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või</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leevendamisele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suunatud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tegevused</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vajalike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tugivõrgustike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loomine</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võimestamine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koostöö</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soodustamine</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väljasõidud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õppe</a:t>
            </a:r>
            <a:r>
              <a:rPr lang="en-US" sz="3594" spc="-61" dirty="0">
                <a:solidFill>
                  <a:srgbClr val="2B2B2B"/>
                </a:solidFill>
                <a:latin typeface="Caladea"/>
                <a:ea typeface="Caladea"/>
                <a:cs typeface="Caladea"/>
                <a:sym typeface="Caladea"/>
              </a:rPr>
              <a:t>-ja </a:t>
            </a:r>
            <a:r>
              <a:rPr lang="en-US" sz="3594" spc="-61" dirty="0" err="1">
                <a:solidFill>
                  <a:srgbClr val="2B2B2B"/>
                </a:solidFill>
                <a:latin typeface="Caladea"/>
                <a:ea typeface="Caladea"/>
                <a:cs typeface="Caladea"/>
                <a:sym typeface="Caladea"/>
              </a:rPr>
              <a:t>kogemusreisid</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projektijuhtimine</a:t>
            </a:r>
            <a:endParaRPr lang="en-US" sz="3594" spc="-61" dirty="0">
              <a:solidFill>
                <a:srgbClr val="2B2B2B"/>
              </a:solidFill>
              <a:latin typeface="Caladea"/>
              <a:ea typeface="Caladea"/>
              <a:cs typeface="Caladea"/>
              <a:sym typeface="Calad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634290" y="2313851"/>
            <a:ext cx="6162620" cy="5659299"/>
          </a:xfrm>
          <a:custGeom>
            <a:avLst/>
            <a:gdLst/>
            <a:ahLst/>
            <a:cxnLst/>
            <a:rect l="l" t="t" r="r" b="b"/>
            <a:pathLst>
              <a:path w="6162620" h="5659299">
                <a:moveTo>
                  <a:pt x="0" y="0"/>
                </a:moveTo>
                <a:lnTo>
                  <a:pt x="6162621" y="0"/>
                </a:lnTo>
                <a:lnTo>
                  <a:pt x="6162621" y="5659298"/>
                </a:lnTo>
                <a:lnTo>
                  <a:pt x="0" y="5659298"/>
                </a:lnTo>
                <a:lnTo>
                  <a:pt x="0" y="0"/>
                </a:lnTo>
                <a:close/>
              </a:path>
            </a:pathLst>
          </a:custGeom>
          <a:blipFill>
            <a:blip r:embed="rId2"/>
            <a:stretch>
              <a:fillRect/>
            </a:stretch>
          </a:blipFill>
        </p:spPr>
        <p:txBody>
          <a:bodyPr/>
          <a:lstStyle/>
          <a:p>
            <a:endParaRPr lang="et-EE"/>
          </a:p>
        </p:txBody>
      </p:sp>
      <p:sp>
        <p:nvSpPr>
          <p:cNvPr id="3" name="TextBox 3"/>
          <p:cNvSpPr txBox="1"/>
          <p:nvPr/>
        </p:nvSpPr>
        <p:spPr>
          <a:xfrm>
            <a:off x="9144000" y="66675"/>
            <a:ext cx="7960284" cy="3152643"/>
          </a:xfrm>
          <a:prstGeom prst="rect">
            <a:avLst/>
          </a:prstGeom>
        </p:spPr>
        <p:txBody>
          <a:bodyPr lIns="0" tIns="0" rIns="0" bIns="0" rtlCol="0" anchor="t">
            <a:spAutoFit/>
          </a:bodyPr>
          <a:lstStyle/>
          <a:p>
            <a:pPr algn="l">
              <a:lnSpc>
                <a:spcPts val="8175"/>
              </a:lnSpc>
            </a:pPr>
            <a:r>
              <a:rPr lang="en-US" sz="7500" b="1" spc="-127">
                <a:solidFill>
                  <a:srgbClr val="2B2B2B"/>
                </a:solidFill>
                <a:latin typeface="Caladea Bold"/>
                <a:ea typeface="Caladea Bold"/>
                <a:cs typeface="Caladea Bold"/>
                <a:sym typeface="Caladea Bold"/>
              </a:rPr>
              <a:t>Toetatavate tegevuste alla EI KUULU:</a:t>
            </a:r>
          </a:p>
        </p:txBody>
      </p:sp>
      <p:sp>
        <p:nvSpPr>
          <p:cNvPr id="4" name="TextBox 4"/>
          <p:cNvSpPr txBox="1"/>
          <p:nvPr/>
        </p:nvSpPr>
        <p:spPr>
          <a:xfrm>
            <a:off x="9144000" y="3181218"/>
            <a:ext cx="7960284" cy="339702"/>
          </a:xfrm>
          <a:prstGeom prst="rect">
            <a:avLst/>
          </a:prstGeom>
        </p:spPr>
        <p:txBody>
          <a:bodyPr lIns="0" tIns="0" rIns="0" bIns="0" rtlCol="0" anchor="t">
            <a:spAutoFit/>
          </a:bodyPr>
          <a:lstStyle/>
          <a:p>
            <a:pPr marL="0" lvl="0" indent="0" algn="l">
              <a:lnSpc>
                <a:spcPts val="2800"/>
              </a:lnSpc>
              <a:spcBef>
                <a:spcPct val="0"/>
              </a:spcBef>
            </a:pPr>
            <a:endParaRPr/>
          </a:p>
        </p:txBody>
      </p:sp>
      <p:sp>
        <p:nvSpPr>
          <p:cNvPr id="5" name="TextBox 5"/>
          <p:cNvSpPr txBox="1"/>
          <p:nvPr/>
        </p:nvSpPr>
        <p:spPr>
          <a:xfrm>
            <a:off x="8795641" y="3238368"/>
            <a:ext cx="8308643" cy="1384995"/>
          </a:xfrm>
          <a:prstGeom prst="rect">
            <a:avLst/>
          </a:prstGeom>
        </p:spPr>
        <p:txBody>
          <a:bodyPr lIns="0" tIns="0" rIns="0" bIns="0" rtlCol="0" anchor="t">
            <a:spAutoFit/>
          </a:bodyPr>
          <a:lstStyle/>
          <a:p>
            <a:pPr marL="539749" lvl="1" indent="-269875" algn="l">
              <a:lnSpc>
                <a:spcPts val="2724"/>
              </a:lnSpc>
              <a:buFont typeface="Arial"/>
              <a:buChar char="•"/>
            </a:pPr>
            <a:r>
              <a:rPr lang="en-US" sz="2499" spc="-42" dirty="0" err="1">
                <a:solidFill>
                  <a:srgbClr val="2B2B2B"/>
                </a:solidFill>
                <a:latin typeface="Caladea"/>
                <a:ea typeface="Caladea"/>
                <a:cs typeface="Caladea"/>
                <a:sym typeface="Caladea"/>
              </a:rPr>
              <a:t>kõik</a:t>
            </a:r>
            <a:r>
              <a:rPr lang="en-US" sz="2499" spc="-42" dirty="0">
                <a:solidFill>
                  <a:srgbClr val="2B2B2B"/>
                </a:solidFill>
                <a:latin typeface="Caladea"/>
                <a:ea typeface="Caladea"/>
                <a:cs typeface="Caladea"/>
                <a:sym typeface="Caladea"/>
              </a:rPr>
              <a:t> ESF+ </a:t>
            </a:r>
            <a:r>
              <a:rPr lang="en-US" sz="2499" spc="-42" dirty="0" err="1">
                <a:solidFill>
                  <a:srgbClr val="2B2B2B"/>
                </a:solidFill>
                <a:latin typeface="Caladea"/>
                <a:ea typeface="Caladea"/>
                <a:cs typeface="Caladea"/>
                <a:sym typeface="Caladea"/>
              </a:rPr>
              <a:t>meetme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rakendusmääruse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poolt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välistatud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mitteabikõlblikud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tegevused</a:t>
            </a:r>
            <a:r>
              <a:rPr lang="en-US" sz="2499" spc="-42" dirty="0">
                <a:solidFill>
                  <a:srgbClr val="2B2B2B"/>
                </a:solidFill>
                <a:latin typeface="Caladea"/>
                <a:ea typeface="Caladea"/>
                <a:cs typeface="Caladea"/>
                <a:sym typeface="Caladea"/>
              </a:rPr>
              <a:t> ja </a:t>
            </a:r>
            <a:r>
              <a:rPr lang="en-US" sz="2499" spc="-42" dirty="0" err="1">
                <a:solidFill>
                  <a:srgbClr val="2B2B2B"/>
                </a:solidFill>
                <a:latin typeface="Caladea"/>
                <a:ea typeface="Caladea"/>
                <a:cs typeface="Caladea"/>
                <a:sym typeface="Caladea"/>
              </a:rPr>
              <a:t>kulud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sh</a:t>
            </a:r>
            <a:r>
              <a:rPr lang="en-US" sz="2499"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ei</a:t>
            </a:r>
            <a:r>
              <a:rPr lang="en-US" sz="2499" b="1" spc="-42" dirty="0">
                <a:solidFill>
                  <a:srgbClr val="2B2B2B"/>
                </a:solidFill>
                <a:latin typeface="Caladea"/>
                <a:ea typeface="Caladea"/>
                <a:cs typeface="Caladea"/>
                <a:sym typeface="Caladea"/>
              </a:rPr>
              <a:t> ole </a:t>
            </a:r>
            <a:r>
              <a:rPr lang="en-US" sz="2499" b="1" spc="-42" dirty="0" err="1">
                <a:solidFill>
                  <a:srgbClr val="2B2B2B"/>
                </a:solidFill>
                <a:latin typeface="Caladea"/>
                <a:ea typeface="Caladea"/>
                <a:cs typeface="Caladea"/>
                <a:sym typeface="Caladea"/>
              </a:rPr>
              <a:t>abikõlblikud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põhivara</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investeeringud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ning</a:t>
            </a:r>
            <a:r>
              <a:rPr lang="en-US" sz="2499" b="1" spc="-42" dirty="0">
                <a:solidFill>
                  <a:srgbClr val="2B2B2B"/>
                </a:solidFill>
                <a:latin typeface="Caladea"/>
                <a:ea typeface="Caladea"/>
                <a:cs typeface="Caladea"/>
                <a:sym typeface="Caladea"/>
              </a:rPr>
              <a:t> maa, </a:t>
            </a:r>
            <a:r>
              <a:rPr lang="en-US" sz="2499" b="1" spc="-42" dirty="0" err="1">
                <a:solidFill>
                  <a:srgbClr val="2B2B2B"/>
                </a:solidFill>
                <a:latin typeface="Caladea"/>
                <a:ea typeface="Caladea"/>
                <a:cs typeface="Caladea"/>
                <a:sym typeface="Caladea"/>
              </a:rPr>
              <a:t>kinnisvara</a:t>
            </a:r>
            <a:r>
              <a:rPr lang="en-US" sz="2499" b="1" spc="-42" dirty="0">
                <a:solidFill>
                  <a:srgbClr val="2B2B2B"/>
                </a:solidFill>
                <a:latin typeface="Caladea"/>
                <a:ea typeface="Caladea"/>
                <a:cs typeface="Caladea"/>
                <a:sym typeface="Caladea"/>
              </a:rPr>
              <a:t> ja </a:t>
            </a:r>
            <a:r>
              <a:rPr lang="en-US" sz="2499" b="1" spc="-42" dirty="0" err="1">
                <a:solidFill>
                  <a:srgbClr val="2B2B2B"/>
                </a:solidFill>
                <a:latin typeface="Caladea"/>
                <a:ea typeface="Caladea"/>
                <a:cs typeface="Caladea"/>
                <a:sym typeface="Caladea"/>
              </a:rPr>
              <a:t>taristu</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ostmise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kulu</a:t>
            </a:r>
            <a:r>
              <a:rPr lang="et-EE" sz="2499" b="1" spc="-42" dirty="0">
                <a:solidFill>
                  <a:srgbClr val="2B2B2B"/>
                </a:solidFill>
                <a:latin typeface="Caladea"/>
                <a:ea typeface="Caladea"/>
                <a:cs typeface="Caladea"/>
                <a:sym typeface="Caladea"/>
              </a:rPr>
              <a:t>;</a:t>
            </a:r>
            <a:endParaRPr lang="en-US" sz="2499" spc="-42" dirty="0">
              <a:solidFill>
                <a:srgbClr val="2B2B2B"/>
              </a:solidFill>
              <a:latin typeface="Caladea"/>
              <a:ea typeface="Caladea"/>
              <a:cs typeface="Caladea"/>
              <a:sym typeface="Caladea"/>
            </a:endParaRPr>
          </a:p>
        </p:txBody>
      </p:sp>
      <p:sp>
        <p:nvSpPr>
          <p:cNvPr id="6" name="TextBox 6"/>
          <p:cNvSpPr txBox="1"/>
          <p:nvPr/>
        </p:nvSpPr>
        <p:spPr>
          <a:xfrm>
            <a:off x="12742469" y="5867080"/>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7" name="TextBox 7"/>
          <p:cNvSpPr txBox="1"/>
          <p:nvPr/>
        </p:nvSpPr>
        <p:spPr>
          <a:xfrm>
            <a:off x="8795641" y="5582395"/>
            <a:ext cx="8463659" cy="1731243"/>
          </a:xfrm>
          <a:prstGeom prst="rect">
            <a:avLst/>
          </a:prstGeom>
        </p:spPr>
        <p:txBody>
          <a:bodyPr lIns="0" tIns="0" rIns="0" bIns="0" rtlCol="0" anchor="t">
            <a:spAutoFit/>
          </a:bodyPr>
          <a:lstStyle/>
          <a:p>
            <a:pPr marL="539749" lvl="1" indent="-269875" algn="l">
              <a:lnSpc>
                <a:spcPts val="2724"/>
              </a:lnSpc>
              <a:buFont typeface="Arial"/>
              <a:buChar char="•"/>
            </a:pPr>
            <a:r>
              <a:rPr lang="en-US" sz="2499" b="1" spc="-42" dirty="0" err="1">
                <a:solidFill>
                  <a:srgbClr val="2B2B2B"/>
                </a:solidFill>
                <a:latin typeface="Caladea"/>
                <a:ea typeface="Caladea"/>
                <a:cs typeface="Caladea"/>
                <a:sym typeface="Caladea"/>
              </a:rPr>
              <a:t>tegevused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mida</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toetatakse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teistest</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toetusmeetmetest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sh</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tegevused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mida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viiakse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ellu</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sotsiaalhoolekandeseaduse</a:t>
            </a:r>
            <a:r>
              <a:rPr lang="en-US" sz="2499" spc="-42" dirty="0">
                <a:solidFill>
                  <a:srgbClr val="2B2B2B"/>
                </a:solidFill>
                <a:latin typeface="Caladea"/>
                <a:ea typeface="Caladea"/>
                <a:cs typeface="Caladea"/>
                <a:sym typeface="Caladea"/>
              </a:rPr>
              <a:t> 2. ja 3. </a:t>
            </a:r>
            <a:r>
              <a:rPr lang="en-US" sz="2499" spc="-42" dirty="0" err="1">
                <a:solidFill>
                  <a:srgbClr val="2B2B2B"/>
                </a:solidFill>
                <a:latin typeface="Caladea"/>
                <a:ea typeface="Caladea"/>
                <a:cs typeface="Caladea"/>
                <a:sym typeface="Caladea"/>
              </a:rPr>
              <a:t>peatüki</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tööturumeetmete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seaduse</a:t>
            </a:r>
            <a:r>
              <a:rPr lang="en-US" sz="2499" spc="-42" dirty="0">
                <a:solidFill>
                  <a:srgbClr val="2B2B2B"/>
                </a:solidFill>
                <a:latin typeface="Caladea"/>
                <a:ea typeface="Caladea"/>
                <a:cs typeface="Caladea"/>
                <a:sym typeface="Caladea"/>
              </a:rPr>
              <a:t> §13 </a:t>
            </a:r>
            <a:r>
              <a:rPr lang="en-US" sz="2499" spc="-42" dirty="0" err="1">
                <a:solidFill>
                  <a:srgbClr val="2B2B2B"/>
                </a:solidFill>
                <a:latin typeface="Caladea"/>
                <a:ea typeface="Caladea"/>
                <a:cs typeface="Caladea"/>
                <a:sym typeface="Caladea"/>
              </a:rPr>
              <a:t>või</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tervishoiuteenuste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korraldamise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seaduse</a:t>
            </a:r>
            <a:r>
              <a:rPr lang="en-US" sz="2499" spc="-42" dirty="0">
                <a:solidFill>
                  <a:srgbClr val="2B2B2B"/>
                </a:solidFill>
                <a:latin typeface="Caladea"/>
                <a:ea typeface="Caladea"/>
                <a:cs typeface="Caladea"/>
                <a:sym typeface="Caladea"/>
              </a:rPr>
              <a:t> §2 </a:t>
            </a:r>
            <a:r>
              <a:rPr lang="en-US" sz="2499" spc="-42" dirty="0" err="1">
                <a:solidFill>
                  <a:srgbClr val="2B2B2B"/>
                </a:solidFill>
                <a:latin typeface="Caladea"/>
                <a:ea typeface="Caladea"/>
                <a:cs typeface="Caladea"/>
                <a:sym typeface="Caladea"/>
              </a:rPr>
              <a:t>alusel</a:t>
            </a:r>
            <a:r>
              <a:rPr lang="en-US" sz="2499"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välja</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arvatud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juhul</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kui</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tegevused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loovad</a:t>
            </a:r>
            <a:r>
              <a:rPr lang="en-US" sz="2499" b="1" spc="-42" dirty="0">
                <a:solidFill>
                  <a:srgbClr val="2B2B2B"/>
                </a:solidFill>
                <a:latin typeface="Caladea"/>
                <a:ea typeface="Caladea"/>
                <a:cs typeface="Caladea"/>
                <a:sym typeface="Caladea"/>
              </a:rPr>
              <a:t> juba </a:t>
            </a:r>
            <a:r>
              <a:rPr lang="en-US" sz="2499" b="1" spc="-42" dirty="0" err="1">
                <a:solidFill>
                  <a:srgbClr val="2B2B2B"/>
                </a:solidFill>
                <a:latin typeface="Caladea"/>
                <a:ea typeface="Caladea"/>
                <a:cs typeface="Caladea"/>
                <a:sym typeface="Caladea"/>
              </a:rPr>
              <a:t>olemasolevatele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teenustele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lisandväärtust</a:t>
            </a:r>
            <a:r>
              <a:rPr lang="en-US" sz="2499" b="1" spc="-42" dirty="0">
                <a:solidFill>
                  <a:srgbClr val="2B2B2B"/>
                </a:solidFill>
                <a:latin typeface="Caladea"/>
                <a:ea typeface="Caladea"/>
                <a:cs typeface="Caladea"/>
                <a:sym typeface="Caladea"/>
              </a:rPr>
              <a:t>;</a:t>
            </a:r>
          </a:p>
        </p:txBody>
      </p:sp>
      <p:sp>
        <p:nvSpPr>
          <p:cNvPr id="8" name="TextBox 8"/>
          <p:cNvSpPr txBox="1"/>
          <p:nvPr/>
        </p:nvSpPr>
        <p:spPr>
          <a:xfrm>
            <a:off x="12747232" y="7970262"/>
            <a:ext cx="2182466" cy="1150030"/>
          </a:xfrm>
          <a:prstGeom prst="rect">
            <a:avLst/>
          </a:prstGeom>
        </p:spPr>
        <p:txBody>
          <a:bodyPr lIns="0" tIns="0" rIns="0" bIns="0" rtlCol="0" anchor="t">
            <a:spAutoFit/>
          </a:bodyPr>
          <a:lstStyle/>
          <a:p>
            <a:pPr algn="ctr">
              <a:lnSpc>
                <a:spcPts val="8720"/>
              </a:lnSpc>
              <a:spcBef>
                <a:spcPct val="0"/>
              </a:spcBef>
            </a:pPr>
            <a:endParaRPr/>
          </a:p>
        </p:txBody>
      </p:sp>
      <p:sp>
        <p:nvSpPr>
          <p:cNvPr id="9" name="TextBox 9"/>
          <p:cNvSpPr txBox="1"/>
          <p:nvPr/>
        </p:nvSpPr>
        <p:spPr>
          <a:xfrm>
            <a:off x="8795641" y="8075583"/>
            <a:ext cx="8463659" cy="1044708"/>
          </a:xfrm>
          <a:prstGeom prst="rect">
            <a:avLst/>
          </a:prstGeom>
        </p:spPr>
        <p:txBody>
          <a:bodyPr lIns="0" tIns="0" rIns="0" bIns="0" rtlCol="0" anchor="t">
            <a:spAutoFit/>
          </a:bodyPr>
          <a:lstStyle/>
          <a:p>
            <a:pPr marL="539749" lvl="1" indent="-269875" algn="l">
              <a:lnSpc>
                <a:spcPts val="2724"/>
              </a:lnSpc>
              <a:buFont typeface="Arial"/>
              <a:buChar char="•"/>
            </a:pPr>
            <a:r>
              <a:rPr lang="en-US" sz="2499" spc="-42" dirty="0" err="1">
                <a:solidFill>
                  <a:srgbClr val="2B2B2B"/>
                </a:solidFill>
                <a:latin typeface="Caladea"/>
                <a:ea typeface="Caladea"/>
                <a:cs typeface="Caladea"/>
                <a:sym typeface="Caladea"/>
              </a:rPr>
              <a:t>kulud</a:t>
            </a:r>
            <a:r>
              <a:rPr lang="en-US" sz="2499" spc="-42" dirty="0">
                <a:solidFill>
                  <a:srgbClr val="2B2B2B"/>
                </a:solidFill>
                <a:latin typeface="Caladea"/>
                <a:ea typeface="Caladea"/>
                <a:cs typeface="Caladea"/>
                <a:sym typeface="Caladea"/>
              </a:rPr>
              <a:t>, mis </a:t>
            </a:r>
            <a:r>
              <a:rPr lang="en-US" sz="2499" spc="-42" dirty="0" err="1">
                <a:solidFill>
                  <a:srgbClr val="2B2B2B"/>
                </a:solidFill>
                <a:latin typeface="Caladea"/>
                <a:ea typeface="Caladea"/>
                <a:cs typeface="Caladea"/>
                <a:sym typeface="Caladea"/>
              </a:rPr>
              <a:t>ei</a:t>
            </a:r>
            <a:r>
              <a:rPr lang="en-US" sz="2499" spc="-42" dirty="0">
                <a:solidFill>
                  <a:srgbClr val="2B2B2B"/>
                </a:solidFill>
                <a:latin typeface="Caladea"/>
                <a:ea typeface="Caladea"/>
                <a:cs typeface="Caladea"/>
                <a:sym typeface="Caladea"/>
              </a:rPr>
              <a:t> ole </a:t>
            </a:r>
            <a:r>
              <a:rPr lang="en-US" sz="2499" spc="-42" dirty="0" err="1">
                <a:solidFill>
                  <a:srgbClr val="2B2B2B"/>
                </a:solidFill>
                <a:latin typeface="Caladea"/>
                <a:ea typeface="Caladea"/>
                <a:cs typeface="Caladea"/>
                <a:sym typeface="Caladea"/>
              </a:rPr>
              <a:t>tegevusega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otseselt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seotud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sh</a:t>
            </a:r>
            <a:r>
              <a:rPr lang="en-US" sz="2499"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toreduslikud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kulud</a:t>
            </a:r>
            <a:r>
              <a:rPr lang="en-US" sz="2499" b="1"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ehk</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kulutused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millega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taotletakse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peamiselt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asja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meeldivust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ilu</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jms</a:t>
            </a:r>
            <a:r>
              <a:rPr lang="en-US" sz="2499" spc="-42" dirty="0">
                <a:solidFill>
                  <a:srgbClr val="2B2B2B"/>
                </a:solidFill>
                <a:latin typeface="Caladea"/>
                <a:ea typeface="Caladea"/>
                <a:cs typeface="Caladea"/>
                <a:sym typeface="Caladea"/>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46442"/>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A5D6CE"/>
            </a:solidFill>
          </p:spPr>
          <p:txBody>
            <a:bodyPr/>
            <a:lstStyle/>
            <a:p>
              <a:endParaRPr lang="et-EE"/>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032792" y="2961350"/>
            <a:ext cx="4919044" cy="5199784"/>
          </a:xfrm>
          <a:custGeom>
            <a:avLst/>
            <a:gdLst/>
            <a:ahLst/>
            <a:cxnLst/>
            <a:rect l="l" t="t" r="r" b="b"/>
            <a:pathLst>
              <a:path w="4919044" h="5199784">
                <a:moveTo>
                  <a:pt x="0" y="0"/>
                </a:moveTo>
                <a:lnTo>
                  <a:pt x="4919044" y="0"/>
                </a:lnTo>
                <a:lnTo>
                  <a:pt x="4919044" y="5199784"/>
                </a:lnTo>
                <a:lnTo>
                  <a:pt x="0" y="5199784"/>
                </a:lnTo>
                <a:lnTo>
                  <a:pt x="0" y="0"/>
                </a:lnTo>
                <a:close/>
              </a:path>
            </a:pathLst>
          </a:custGeom>
          <a:blipFill>
            <a:blip r:embed="rId2"/>
            <a:stretch>
              <a:fillRect/>
            </a:stretch>
          </a:blipFill>
        </p:spPr>
        <p:txBody>
          <a:bodyPr/>
          <a:lstStyle/>
          <a:p>
            <a:endParaRPr lang="et-EE"/>
          </a:p>
        </p:txBody>
      </p:sp>
      <p:grpSp>
        <p:nvGrpSpPr>
          <p:cNvPr id="6" name="Group 6"/>
          <p:cNvGrpSpPr/>
          <p:nvPr/>
        </p:nvGrpSpPr>
        <p:grpSpPr>
          <a:xfrm>
            <a:off x="1469236" y="8210852"/>
            <a:ext cx="1064439" cy="1064439"/>
            <a:chOff x="0" y="0"/>
            <a:chExt cx="812800" cy="812800"/>
          </a:xfrm>
        </p:grpSpPr>
        <p:sp>
          <p:nvSpPr>
            <p:cNvPr id="7" name="Freeform 7"/>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6931C"/>
            </a:solidFill>
          </p:spPr>
          <p:txBody>
            <a:bodyPr/>
            <a:lstStyle/>
            <a:p>
              <a:endParaRPr lang="et-EE"/>
            </a:p>
          </p:txBody>
        </p:sp>
        <p:sp>
          <p:nvSpPr>
            <p:cNvPr id="8" name="TextBox 8"/>
            <p:cNvSpPr txBox="1"/>
            <p:nvPr/>
          </p:nvSpPr>
          <p:spPr>
            <a:xfrm>
              <a:off x="0" y="165100"/>
              <a:ext cx="711200" cy="444500"/>
            </a:xfrm>
            <a:prstGeom prst="rect">
              <a:avLst/>
            </a:prstGeom>
          </p:spPr>
          <p:txBody>
            <a:bodyPr lIns="50800" tIns="50800" rIns="50800" bIns="50800" rtlCol="0" anchor="ctr"/>
            <a:lstStyle/>
            <a:p>
              <a:pPr algn="ctr">
                <a:lnSpc>
                  <a:spcPts val="2937"/>
                </a:lnSpc>
              </a:pPr>
              <a:endParaRPr/>
            </a:p>
          </p:txBody>
        </p:sp>
      </p:grpSp>
      <p:sp>
        <p:nvSpPr>
          <p:cNvPr id="9" name="TextBox 9"/>
          <p:cNvSpPr txBox="1"/>
          <p:nvPr/>
        </p:nvSpPr>
        <p:spPr>
          <a:xfrm>
            <a:off x="1469236" y="1699462"/>
            <a:ext cx="9471229" cy="1964779"/>
          </a:xfrm>
          <a:prstGeom prst="rect">
            <a:avLst/>
          </a:prstGeom>
        </p:spPr>
        <p:txBody>
          <a:bodyPr lIns="0" tIns="0" rIns="0" bIns="0" rtlCol="0" anchor="t">
            <a:spAutoFit/>
          </a:bodyPr>
          <a:lstStyle/>
          <a:p>
            <a:pPr algn="l">
              <a:lnSpc>
                <a:spcPts val="7629"/>
              </a:lnSpc>
            </a:pPr>
            <a:r>
              <a:rPr lang="en-US" sz="6999" b="1" spc="-118">
                <a:solidFill>
                  <a:srgbClr val="2B2B2B"/>
                </a:solidFill>
                <a:latin typeface="Caladea Bold"/>
                <a:ea typeface="Caladea Bold"/>
                <a:cs typeface="Caladea Bold"/>
                <a:sym typeface="Caladea Bold"/>
              </a:rPr>
              <a:t>Nõutavad dokumendid taotluse esitamisel</a:t>
            </a:r>
          </a:p>
        </p:txBody>
      </p:sp>
      <p:sp>
        <p:nvSpPr>
          <p:cNvPr id="10" name="TextBox 10"/>
          <p:cNvSpPr txBox="1"/>
          <p:nvPr/>
        </p:nvSpPr>
        <p:spPr>
          <a:xfrm>
            <a:off x="1469236" y="3902302"/>
            <a:ext cx="9270794" cy="339702"/>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11" name="TextBox 11"/>
          <p:cNvSpPr txBox="1"/>
          <p:nvPr/>
        </p:nvSpPr>
        <p:spPr>
          <a:xfrm>
            <a:off x="1469236" y="4537280"/>
            <a:ext cx="10003447" cy="4171142"/>
          </a:xfrm>
          <a:prstGeom prst="rect">
            <a:avLst/>
          </a:prstGeom>
        </p:spPr>
        <p:txBody>
          <a:bodyPr wrap="square" lIns="0" tIns="0" rIns="0" bIns="0" rtlCol="0" anchor="t">
            <a:spAutoFit/>
          </a:bodyPr>
          <a:lstStyle/>
          <a:p>
            <a:pPr marL="662957" lvl="1" indent="-331478" algn="l">
              <a:lnSpc>
                <a:spcPts val="3347"/>
              </a:lnSpc>
              <a:buFont typeface="Arial"/>
              <a:buChar char="•"/>
            </a:pPr>
            <a:r>
              <a:rPr lang="en-US" sz="3070" spc="-52" dirty="0" err="1">
                <a:solidFill>
                  <a:srgbClr val="000000"/>
                </a:solidFill>
                <a:latin typeface="Caladea"/>
                <a:ea typeface="Caladea"/>
                <a:cs typeface="Caladea"/>
                <a:sym typeface="Caladea"/>
              </a:rPr>
              <a:t>vormikohane</a:t>
            </a:r>
            <a:r>
              <a:rPr lang="en-US" sz="3070" spc="-52" dirty="0">
                <a:solidFill>
                  <a:srgbClr val="000000"/>
                </a:solidFill>
                <a:latin typeface="Caladea"/>
                <a:ea typeface="Caladea"/>
                <a:cs typeface="Caladea"/>
                <a:sym typeface="Caladea"/>
              </a:rPr>
              <a:t> </a:t>
            </a:r>
            <a:r>
              <a:rPr lang="en-US" sz="3070" b="1" spc="-52" dirty="0" err="1">
                <a:solidFill>
                  <a:srgbClr val="000000"/>
                </a:solidFill>
                <a:latin typeface="Caladea Bold"/>
                <a:ea typeface="Caladea Bold"/>
                <a:cs typeface="Caladea Bold"/>
                <a:sym typeface="Caladea Bold"/>
              </a:rPr>
              <a:t>taotlus</a:t>
            </a:r>
            <a:r>
              <a:rPr lang="en-US" sz="3070" b="1" spc="-52" dirty="0">
                <a:solidFill>
                  <a:srgbClr val="000000"/>
                </a:solidFill>
                <a:latin typeface="Caladea Bold"/>
                <a:ea typeface="Caladea Bold"/>
                <a:cs typeface="Caladea Bold"/>
                <a:sym typeface="Caladea Bold"/>
              </a:rPr>
              <a:t> </a:t>
            </a:r>
            <a:r>
              <a:rPr lang="en-US" sz="3070" b="1" spc="-52" dirty="0" err="1">
                <a:solidFill>
                  <a:srgbClr val="000000"/>
                </a:solidFill>
                <a:latin typeface="Caladea Bold"/>
                <a:ea typeface="Caladea Bold"/>
                <a:cs typeface="Caladea Bold"/>
                <a:sym typeface="Caladea Bold"/>
              </a:rPr>
              <a:t>koos</a:t>
            </a:r>
            <a:r>
              <a:rPr lang="en-US" sz="3070" b="1" spc="-52" dirty="0">
                <a:solidFill>
                  <a:srgbClr val="000000"/>
                </a:solidFill>
                <a:latin typeface="Caladea Bold"/>
                <a:ea typeface="Caladea Bold"/>
                <a:cs typeface="Caladea Bold"/>
                <a:sym typeface="Caladea Bold"/>
              </a:rPr>
              <a:t> </a:t>
            </a:r>
            <a:r>
              <a:rPr lang="en-US" sz="3070" b="1" spc="-52" dirty="0" err="1">
                <a:solidFill>
                  <a:srgbClr val="000000"/>
                </a:solidFill>
                <a:latin typeface="Caladea Bold"/>
                <a:ea typeface="Caladea Bold"/>
                <a:cs typeface="Caladea Bold"/>
                <a:sym typeface="Caladea Bold"/>
              </a:rPr>
              <a:t>tegevuskava</a:t>
            </a:r>
            <a:r>
              <a:rPr lang="en-US" sz="3070" b="1" spc="-52" dirty="0">
                <a:solidFill>
                  <a:srgbClr val="000000"/>
                </a:solidFill>
                <a:latin typeface="Caladea Bold"/>
                <a:ea typeface="Caladea Bold"/>
                <a:cs typeface="Caladea Bold"/>
                <a:sym typeface="Caladea Bold"/>
              </a:rPr>
              <a:t> ja </a:t>
            </a:r>
            <a:r>
              <a:rPr lang="en-US" sz="3070" b="1" spc="-52" dirty="0" err="1">
                <a:solidFill>
                  <a:srgbClr val="000000"/>
                </a:solidFill>
                <a:latin typeface="Caladea Bold"/>
                <a:ea typeface="Caladea Bold"/>
                <a:cs typeface="Caladea Bold"/>
                <a:sym typeface="Caladea Bold"/>
              </a:rPr>
              <a:t>eelarvega</a:t>
            </a:r>
            <a:endParaRPr lang="en-US" sz="3070" b="1" spc="-52" dirty="0">
              <a:solidFill>
                <a:srgbClr val="000000"/>
              </a:solidFill>
              <a:latin typeface="Caladea Bold"/>
              <a:ea typeface="Caladea Bold"/>
              <a:cs typeface="Caladea Bold"/>
              <a:sym typeface="Caladea Bold"/>
            </a:endParaRPr>
          </a:p>
          <a:p>
            <a:pPr marL="662957" lvl="1" indent="-331478" algn="l">
              <a:lnSpc>
                <a:spcPts val="3347"/>
              </a:lnSpc>
              <a:buFont typeface="Arial"/>
              <a:buChar char="•"/>
            </a:pPr>
            <a:r>
              <a:rPr lang="et-EE" sz="3070" b="1" spc="-52" dirty="0">
                <a:solidFill>
                  <a:srgbClr val="000000"/>
                </a:solidFill>
                <a:latin typeface="Caladea Bold"/>
                <a:ea typeface="Caladea Bold"/>
                <a:cs typeface="Caladea Bold"/>
                <a:sym typeface="Caladea Bold"/>
              </a:rPr>
              <a:t>h</a:t>
            </a:r>
            <a:r>
              <a:rPr lang="en-US" sz="3070" b="1" spc="-52" dirty="0" err="1">
                <a:solidFill>
                  <a:srgbClr val="000000"/>
                </a:solidFill>
                <a:latin typeface="Caladea Bold"/>
                <a:ea typeface="Caladea Bold"/>
                <a:cs typeface="Caladea Bold"/>
                <a:sym typeface="Caladea Bold"/>
              </a:rPr>
              <a:t>innapakkumused</a:t>
            </a:r>
            <a:r>
              <a:rPr lang="et-EE" sz="3070" b="1" spc="-52" dirty="0">
                <a:solidFill>
                  <a:srgbClr val="000000"/>
                </a:solidFill>
                <a:latin typeface="Caladea Bold"/>
                <a:ea typeface="Caladea Bold"/>
                <a:cs typeface="Caladea Bold"/>
                <a:sym typeface="Caladea Bold"/>
              </a:rPr>
              <a:t> </a:t>
            </a:r>
            <a:endParaRPr lang="en-US" sz="3070" b="1" spc="-52" dirty="0">
              <a:solidFill>
                <a:srgbClr val="000000"/>
              </a:solidFill>
              <a:latin typeface="Caladea Bold"/>
              <a:ea typeface="Caladea Bold"/>
              <a:cs typeface="Caladea Bold"/>
              <a:sym typeface="Caladea Bold"/>
            </a:endParaRPr>
          </a:p>
          <a:p>
            <a:pPr algn="l">
              <a:lnSpc>
                <a:spcPts val="3347"/>
              </a:lnSpc>
            </a:pPr>
            <a:endParaRPr lang="en-US" sz="3070" b="1" spc="-52" dirty="0">
              <a:solidFill>
                <a:srgbClr val="000000"/>
              </a:solidFill>
              <a:latin typeface="Caladea Bold"/>
              <a:ea typeface="Caladea Bold"/>
              <a:cs typeface="Caladea Bold"/>
              <a:sym typeface="Caladea Bold"/>
            </a:endParaRPr>
          </a:p>
          <a:p>
            <a:pPr algn="l">
              <a:lnSpc>
                <a:spcPts val="3347"/>
              </a:lnSpc>
            </a:pPr>
            <a:r>
              <a:rPr lang="en-US" sz="3070" b="1" spc="-52" dirty="0">
                <a:solidFill>
                  <a:srgbClr val="FF3131"/>
                </a:solidFill>
                <a:latin typeface="Caladea Bold"/>
                <a:ea typeface="Caladea Bold"/>
                <a:cs typeface="Caladea Bold"/>
                <a:sym typeface="Caladea Bold"/>
              </a:rPr>
              <a:t>TEGEVUSKAVA PIKKUS MAKSIMAALSELT 6 KUUD</a:t>
            </a:r>
            <a:r>
              <a:rPr lang="en-US" sz="3070" spc="-52" dirty="0">
                <a:solidFill>
                  <a:srgbClr val="FF3131"/>
                </a:solidFill>
                <a:latin typeface="Caladea"/>
                <a:ea typeface="Caladea"/>
                <a:cs typeface="Caladea"/>
                <a:sym typeface="Caladea"/>
              </a:rPr>
              <a:t> ja TEGEVUSED TULEB ELLU </a:t>
            </a:r>
            <a:r>
              <a:rPr lang="en-US" sz="3070" b="1" spc="-52" dirty="0">
                <a:solidFill>
                  <a:srgbClr val="FF3131"/>
                </a:solidFill>
                <a:latin typeface="Caladea Bold"/>
                <a:ea typeface="Caladea Bold"/>
                <a:cs typeface="Caladea Bold"/>
                <a:sym typeface="Caladea Bold"/>
              </a:rPr>
              <a:t>VIIA 1 AASTA JOOKSUL</a:t>
            </a:r>
            <a:r>
              <a:rPr lang="en-US" sz="3070" spc="-52" dirty="0">
                <a:solidFill>
                  <a:srgbClr val="FF3131"/>
                </a:solidFill>
                <a:latin typeface="Caladea"/>
                <a:ea typeface="Caladea"/>
                <a:cs typeface="Caladea"/>
                <a:sym typeface="Caladea"/>
              </a:rPr>
              <a:t> ALATES SKK JUHATUSE KINNITAMISE OTSUSEST!</a:t>
            </a:r>
          </a:p>
          <a:p>
            <a:pPr algn="l">
              <a:lnSpc>
                <a:spcPts val="3347"/>
              </a:lnSpc>
              <a:spcBef>
                <a:spcPct val="0"/>
              </a:spcBef>
            </a:pPr>
            <a:endParaRPr lang="en-US" sz="3070" spc="-52" dirty="0">
              <a:solidFill>
                <a:srgbClr val="FF3131"/>
              </a:solidFill>
              <a:latin typeface="Caladea"/>
              <a:ea typeface="Caladea"/>
              <a:cs typeface="Caladea"/>
              <a:sym typeface="Caladea"/>
            </a:endParaRPr>
          </a:p>
          <a:p>
            <a:pPr algn="l">
              <a:lnSpc>
                <a:spcPts val="3347"/>
              </a:lnSpc>
              <a:spcBef>
                <a:spcPct val="0"/>
              </a:spcBef>
            </a:pPr>
            <a:endParaRPr lang="en-US" sz="3070" spc="-52" dirty="0">
              <a:solidFill>
                <a:srgbClr val="FF3131"/>
              </a:solidFill>
              <a:latin typeface="Caladea"/>
              <a:ea typeface="Caladea"/>
              <a:cs typeface="Caladea"/>
              <a:sym typeface="Caladea"/>
            </a:endParaRPr>
          </a:p>
          <a:p>
            <a:pPr algn="l">
              <a:lnSpc>
                <a:spcPts val="3347"/>
              </a:lnSpc>
              <a:spcBef>
                <a:spcPct val="0"/>
              </a:spcBef>
            </a:pPr>
            <a:endParaRPr lang="en-US" sz="3070" spc="-52" dirty="0">
              <a:solidFill>
                <a:srgbClr val="FF3131"/>
              </a:solidFill>
              <a:latin typeface="Caladea"/>
              <a:ea typeface="Caladea"/>
              <a:cs typeface="Caladea"/>
              <a:sym typeface="Caladea"/>
            </a:endParaRPr>
          </a:p>
          <a:p>
            <a:pPr algn="l">
              <a:lnSpc>
                <a:spcPts val="2675"/>
              </a:lnSpc>
              <a:spcBef>
                <a:spcPct val="0"/>
              </a:spcBef>
            </a:pPr>
            <a:endParaRPr lang="en-US" sz="3070" spc="-52" dirty="0">
              <a:solidFill>
                <a:srgbClr val="FF3131"/>
              </a:solidFill>
              <a:latin typeface="Caladea"/>
              <a:ea typeface="Caladea"/>
              <a:cs typeface="Caladea"/>
              <a:sym typeface="Caladea"/>
            </a:endParaRPr>
          </a:p>
        </p:txBody>
      </p:sp>
      <p:sp>
        <p:nvSpPr>
          <p:cNvPr id="12" name="TextBox 12"/>
          <p:cNvSpPr txBox="1"/>
          <p:nvPr/>
        </p:nvSpPr>
        <p:spPr>
          <a:xfrm>
            <a:off x="2533675" y="8475459"/>
            <a:ext cx="12797351" cy="643893"/>
          </a:xfrm>
          <a:prstGeom prst="rect">
            <a:avLst/>
          </a:prstGeom>
        </p:spPr>
        <p:txBody>
          <a:bodyPr lIns="0" tIns="0" rIns="0" bIns="0" rtlCol="0" anchor="t">
            <a:spAutoFit/>
          </a:bodyPr>
          <a:lstStyle/>
          <a:p>
            <a:pPr algn="ctr">
              <a:lnSpc>
                <a:spcPts val="4905"/>
              </a:lnSpc>
              <a:spcBef>
                <a:spcPct val="0"/>
              </a:spcBef>
            </a:pPr>
            <a:r>
              <a:rPr lang="en-US" sz="4500" b="1" spc="-76" dirty="0">
                <a:solidFill>
                  <a:srgbClr val="F6931C"/>
                </a:solidFill>
                <a:latin typeface="Caladea Bold"/>
                <a:ea typeface="Caladea Bold"/>
                <a:cs typeface="Caladea Bold"/>
                <a:sym typeface="Caladea Bold"/>
              </a:rPr>
              <a:t>NB! </a:t>
            </a:r>
            <a:r>
              <a:rPr lang="en-US" sz="4500" b="1" spc="-76" dirty="0" err="1">
                <a:solidFill>
                  <a:srgbClr val="F6931C"/>
                </a:solidFill>
                <a:latin typeface="Caladea Bold"/>
                <a:ea typeface="Caladea Bold"/>
                <a:cs typeface="Caladea Bold"/>
                <a:sym typeface="Caladea Bold"/>
              </a:rPr>
              <a:t>Taotluste</a:t>
            </a:r>
            <a:r>
              <a:rPr lang="en-US" sz="4500" b="1" spc="-76" dirty="0">
                <a:solidFill>
                  <a:srgbClr val="F6931C"/>
                </a:solidFill>
                <a:latin typeface="Caladea Bold"/>
                <a:ea typeface="Caladea Bold"/>
                <a:cs typeface="Caladea Bold"/>
                <a:sym typeface="Caladea Bold"/>
              </a:rPr>
              <a:t> </a:t>
            </a:r>
            <a:r>
              <a:rPr lang="en-US" sz="4500" b="1" spc="-76" dirty="0" err="1">
                <a:solidFill>
                  <a:srgbClr val="F6931C"/>
                </a:solidFill>
                <a:latin typeface="Caladea Bold"/>
                <a:ea typeface="Caladea Bold"/>
                <a:cs typeface="Caladea Bold"/>
                <a:sym typeface="Caladea Bold"/>
              </a:rPr>
              <a:t>esitamine</a:t>
            </a:r>
            <a:r>
              <a:rPr lang="en-US" sz="4500" b="1" spc="-76" dirty="0">
                <a:solidFill>
                  <a:srgbClr val="F6931C"/>
                </a:solidFill>
                <a:latin typeface="Caladea Bold"/>
                <a:ea typeface="Caladea Bold"/>
                <a:cs typeface="Caladea Bold"/>
                <a:sym typeface="Caladea Bold"/>
              </a:rPr>
              <a:t> </a:t>
            </a:r>
            <a:r>
              <a:rPr lang="en-US" sz="4500" b="1" spc="-76" dirty="0" err="1">
                <a:solidFill>
                  <a:srgbClr val="F6931C"/>
                </a:solidFill>
                <a:latin typeface="Caladea Bold"/>
                <a:ea typeface="Caladea Bold"/>
                <a:cs typeface="Caladea Bold"/>
                <a:sym typeface="Caladea Bold"/>
              </a:rPr>
              <a:t>ainult</a:t>
            </a:r>
            <a:r>
              <a:rPr lang="en-US" sz="4500" b="1" spc="-76" dirty="0">
                <a:solidFill>
                  <a:srgbClr val="F6931C"/>
                </a:solidFill>
                <a:latin typeface="Caladea Bold"/>
                <a:ea typeface="Caladea Bold"/>
                <a:cs typeface="Caladea Bold"/>
                <a:sym typeface="Caladea Bold"/>
              </a:rPr>
              <a:t> </a:t>
            </a:r>
            <a:r>
              <a:rPr lang="en-US" sz="4500" b="1" u="sng" spc="-76" dirty="0" err="1">
                <a:solidFill>
                  <a:srgbClr val="F6931C"/>
                </a:solidFill>
                <a:latin typeface="Caladea Bold"/>
                <a:ea typeface="Caladea Bold"/>
                <a:cs typeface="Caladea Bold"/>
                <a:sym typeface="Caladea Bold"/>
                <a:hlinkClick r:id="rId3" tooltip="https://spoku.leaderliit.eu/index.php?module=207&amp;op="/>
              </a:rPr>
              <a:t>spoku</a:t>
            </a:r>
            <a:r>
              <a:rPr lang="en-US" sz="4500" b="1" spc="-76" dirty="0">
                <a:solidFill>
                  <a:srgbClr val="F6931C"/>
                </a:solidFill>
                <a:latin typeface="Caladea Bold"/>
                <a:ea typeface="Caladea Bold"/>
                <a:cs typeface="Caladea Bold"/>
                <a:sym typeface="Caladea Bold"/>
              </a:rPr>
              <a:t> </a:t>
            </a:r>
            <a:r>
              <a:rPr lang="en-US" sz="4500" b="1" spc="-76" dirty="0" err="1">
                <a:solidFill>
                  <a:srgbClr val="F6931C"/>
                </a:solidFill>
                <a:latin typeface="Caladea Bold"/>
                <a:ea typeface="Caladea Bold"/>
                <a:cs typeface="Caladea Bold"/>
                <a:sym typeface="Caladea Bold"/>
              </a:rPr>
              <a:t>keskkonnas</a:t>
            </a:r>
            <a:r>
              <a:rPr lang="en-US" sz="4500" b="1" spc="-76" dirty="0">
                <a:solidFill>
                  <a:srgbClr val="F6931C"/>
                </a:solidFill>
                <a:latin typeface="Caladea Bold"/>
                <a:ea typeface="Caladea Bold"/>
                <a:cs typeface="Caladea Bold"/>
                <a:sym typeface="Caladea Bold"/>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14300" y="76200"/>
            <a:ext cx="17145000" cy="102108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A5D6CE"/>
            </a:solidFill>
          </p:spPr>
          <p:txBody>
            <a:bodyPr/>
            <a:lstStyle/>
            <a:p>
              <a:endParaRPr lang="et-EE"/>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469236" y="3902302"/>
            <a:ext cx="9270794" cy="339702"/>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6" name="TextBox 6"/>
          <p:cNvSpPr txBox="1"/>
          <p:nvPr/>
        </p:nvSpPr>
        <p:spPr>
          <a:xfrm>
            <a:off x="1014185" y="1356088"/>
            <a:ext cx="14820900" cy="7963719"/>
          </a:xfrm>
          <a:prstGeom prst="rect">
            <a:avLst/>
          </a:prstGeom>
        </p:spPr>
        <p:txBody>
          <a:bodyPr wrap="square" lIns="0" tIns="0" rIns="0" bIns="0" rtlCol="0" anchor="t">
            <a:spAutoFit/>
          </a:bodyPr>
          <a:lstStyle/>
          <a:p>
            <a:pPr marL="539890" lvl="1" indent="-269945" algn="l">
              <a:lnSpc>
                <a:spcPts val="2725"/>
              </a:lnSpc>
              <a:buFont typeface="Arial"/>
              <a:buChar char="•"/>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Miniprojekti taotlusega koos esitada </a:t>
            </a:r>
            <a:r>
              <a:rPr lang="et-EE" sz="2500" b="1" spc="-42" dirty="0">
                <a:solidFill>
                  <a:srgbClr val="2B2B2B"/>
                </a:solidFill>
                <a:latin typeface="Caladea"/>
                <a:ea typeface="Caladea"/>
                <a:cs typeface="Caladea"/>
                <a:sym typeface="Caladea"/>
              </a:rPr>
              <a:t>eelarve ja kulude kirjeldus</a:t>
            </a:r>
            <a:r>
              <a:rPr lang="et-EE" sz="2500" spc="-42" dirty="0">
                <a:solidFill>
                  <a:srgbClr val="2B2B2B"/>
                </a:solidFill>
                <a:latin typeface="Caladea"/>
                <a:ea typeface="Caladea"/>
                <a:cs typeface="Caladea"/>
                <a:sym typeface="Caladea"/>
              </a:rPr>
              <a:t>.</a:t>
            </a:r>
          </a:p>
          <a:p>
            <a:pPr marL="269945" lvl="1" algn="l">
              <a:lnSpc>
                <a:spcPts val="2725"/>
              </a:lnSpc>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Eelarves sisalduvate kulude mõistlikkus peab olema tõendatud!</a:t>
            </a:r>
          </a:p>
          <a:p>
            <a:pPr marL="539890" lvl="1" indent="-269945" algn="l">
              <a:lnSpc>
                <a:spcPts val="2725"/>
              </a:lnSpc>
              <a:buFont typeface="Arial"/>
              <a:buChar char="•"/>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b="0" i="0" dirty="0">
                <a:solidFill>
                  <a:srgbClr val="202020"/>
                </a:solidFill>
                <a:effectLst/>
                <a:latin typeface="Caladea" panose="020B0604020202020204" charset="0"/>
              </a:rPr>
              <a:t>Kui tegevuse raames tellitava töö või teenuse käibemaksuta maksumus ületab 1000 eurot, küsib projektitoetuse taotleja vähemalt ühe kulude mõistlikkust tõendava dokumendi, mis sisaldab teavet tellitava töö või teenuse maksumuse ja koguse kohta.</a:t>
            </a:r>
          </a:p>
          <a:p>
            <a:pPr marL="269945" lvl="1" algn="l">
              <a:lnSpc>
                <a:spcPts val="2725"/>
              </a:lnSpc>
            </a:pPr>
            <a:r>
              <a:rPr lang="en-US" sz="2500" b="1" spc="-42" dirty="0">
                <a:solidFill>
                  <a:srgbClr val="2B2B2B"/>
                </a:solidFill>
                <a:latin typeface="Caladea" panose="020B0604020202020204" charset="0"/>
                <a:ea typeface="Caladea Bold"/>
                <a:cs typeface="Caladea Bold"/>
                <a:sym typeface="Caladea Bold"/>
              </a:rPr>
              <a:t> </a:t>
            </a:r>
          </a:p>
          <a:p>
            <a:pPr marL="539890" lvl="1" indent="-269945" algn="l">
              <a:lnSpc>
                <a:spcPts val="2725"/>
              </a:lnSpc>
              <a:buFont typeface="Arial"/>
              <a:buChar char="•"/>
            </a:pPr>
            <a:r>
              <a:rPr lang="en-US" sz="2500" spc="-42" dirty="0" err="1">
                <a:solidFill>
                  <a:srgbClr val="2B2B2B"/>
                </a:solidFill>
                <a:latin typeface="Caladea"/>
                <a:ea typeface="Caladea"/>
                <a:cs typeface="Caladea"/>
                <a:sym typeface="Caladea"/>
              </a:rPr>
              <a:t>Hinnapakkumus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peab</a:t>
            </a:r>
            <a:r>
              <a:rPr lang="en-US" sz="2500" spc="-42" dirty="0">
                <a:solidFill>
                  <a:srgbClr val="2B2B2B"/>
                </a:solidFill>
                <a:latin typeface="Caladea"/>
                <a:ea typeface="Caladea"/>
                <a:cs typeface="Caladea"/>
                <a:sym typeface="Caladea"/>
              </a:rPr>
              <a:t> </a:t>
            </a:r>
            <a:r>
              <a:rPr lang="et-EE" sz="2500" spc="-42" dirty="0">
                <a:solidFill>
                  <a:srgbClr val="2B2B2B"/>
                </a:solidFill>
                <a:latin typeface="Caladea"/>
                <a:ea typeface="Caladea"/>
                <a:cs typeface="Caladea"/>
                <a:sym typeface="Caladea"/>
              </a:rPr>
              <a:t>olema väljastatud taotlejale ning </a:t>
            </a:r>
            <a:r>
              <a:rPr lang="en-US" sz="2500" spc="-42" dirty="0" err="1">
                <a:solidFill>
                  <a:srgbClr val="2B2B2B"/>
                </a:solidFill>
                <a:latin typeface="Caladea"/>
                <a:ea typeface="Caladea"/>
                <a:cs typeface="Caladea"/>
                <a:sym typeface="Caladea"/>
              </a:rPr>
              <a:t>sisaldama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hinnapakkuja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nime</a:t>
            </a:r>
            <a:r>
              <a:rPr lang="en-US" sz="2500" spc="-42" dirty="0">
                <a:solidFill>
                  <a:srgbClr val="2B2B2B"/>
                </a:solidFill>
                <a:latin typeface="Caladea"/>
                <a:ea typeface="Caladea"/>
                <a:cs typeface="Caladea"/>
                <a:sym typeface="Caladea"/>
              </a:rPr>
              <a:t>, </a:t>
            </a:r>
            <a:r>
              <a:rPr lang="et-EE" sz="2500" spc="-42" dirty="0">
                <a:solidFill>
                  <a:srgbClr val="2B2B2B"/>
                </a:solidFill>
                <a:latin typeface="Caladea"/>
                <a:ea typeface="Caladea"/>
                <a:cs typeface="Caladea"/>
                <a:sym typeface="Caladea"/>
              </a:rPr>
              <a:t>registrikoodi, </a:t>
            </a:r>
            <a:r>
              <a:rPr lang="en-US" sz="2500" spc="-42" dirty="0" err="1">
                <a:solidFill>
                  <a:srgbClr val="2B2B2B"/>
                </a:solidFill>
                <a:latin typeface="Caladea"/>
                <a:ea typeface="Caladea"/>
                <a:cs typeface="Caladea"/>
                <a:sym typeface="Caladea"/>
              </a:rPr>
              <a:t>kontaktandmeid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töö</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teenuse</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või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vara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üksikasjalikku</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kirjeldust</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ning</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käibemaksuta</a:t>
            </a:r>
            <a:r>
              <a:rPr lang="en-US" sz="2500" spc="-42" dirty="0">
                <a:solidFill>
                  <a:srgbClr val="2B2B2B"/>
                </a:solidFill>
                <a:latin typeface="Caladea"/>
                <a:ea typeface="Caladea"/>
                <a:cs typeface="Caladea"/>
                <a:sym typeface="Caladea"/>
              </a:rPr>
              <a:t> ja </a:t>
            </a:r>
            <a:r>
              <a:rPr lang="en-US" sz="2500" spc="-42" dirty="0" err="1">
                <a:solidFill>
                  <a:srgbClr val="2B2B2B"/>
                </a:solidFill>
                <a:latin typeface="Caladea"/>
                <a:ea typeface="Caladea"/>
                <a:cs typeface="Caladea"/>
                <a:sym typeface="Caladea"/>
              </a:rPr>
              <a:t>käibemaksuga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maksumust</a:t>
            </a:r>
            <a:r>
              <a:rPr lang="en-US" sz="2500" spc="-42" dirty="0">
                <a:solidFill>
                  <a:srgbClr val="2B2B2B"/>
                </a:solidFill>
                <a:latin typeface="Caladea"/>
                <a:ea typeface="Caladea"/>
                <a:cs typeface="Caladea"/>
                <a:sym typeface="Caladea"/>
              </a:rPr>
              <a:t>. </a:t>
            </a: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Hinnapakkumus võib olla nt veebipoe väljatrükk, kuvatõmmis töö, teenuse või kauba müüja veebilehelt, kus on näha vähemalt hinnapakkuja nimi ja kontaktandmed (ei pea sisldama taotleja nme ja hinnapakkuja registrikoodi).</a:t>
            </a:r>
          </a:p>
          <a:p>
            <a:pPr marL="539890" lvl="1" indent="-269945" algn="l">
              <a:lnSpc>
                <a:spcPts val="2725"/>
              </a:lnSpc>
              <a:buFont typeface="Arial"/>
              <a:buChar char="•"/>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SKK võib eelarves sisalduvate kulude mõistlikkuse hindamiseks küsida miniprojekti taotlejalt lisaks hinnapakkumisi.</a:t>
            </a:r>
            <a:endParaRPr lang="en-US" sz="2500" spc="-42" dirty="0">
              <a:solidFill>
                <a:srgbClr val="2B2B2B"/>
              </a:solidFill>
              <a:latin typeface="Caladea"/>
              <a:ea typeface="Caladea"/>
              <a:cs typeface="Caladea"/>
              <a:sym typeface="Caladea"/>
            </a:endParaRPr>
          </a:p>
          <a:p>
            <a:pPr algn="l">
              <a:lnSpc>
                <a:spcPts val="2725"/>
              </a:lnSpc>
            </a:pPr>
            <a:endParaRPr lang="en-US"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n-US" sz="2500" spc="-42" dirty="0" err="1">
                <a:solidFill>
                  <a:srgbClr val="2B2B2B"/>
                </a:solidFill>
                <a:latin typeface="Caladea"/>
                <a:ea typeface="Caladea"/>
                <a:cs typeface="Caladea"/>
                <a:sym typeface="Caladea"/>
              </a:rPr>
              <a:t>Hinnapakkumuseks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loetakse</a:t>
            </a:r>
            <a:r>
              <a:rPr lang="en-US" sz="2500" spc="-42" dirty="0">
                <a:solidFill>
                  <a:srgbClr val="2B2B2B"/>
                </a:solidFill>
                <a:latin typeface="Caladea"/>
                <a:ea typeface="Caladea"/>
                <a:cs typeface="Caladea"/>
                <a:sym typeface="Caladea"/>
              </a:rPr>
              <a:t> ka </a:t>
            </a:r>
            <a:r>
              <a:rPr lang="en-US" sz="2500" spc="-42" dirty="0" err="1">
                <a:solidFill>
                  <a:srgbClr val="2B2B2B"/>
                </a:solidFill>
                <a:latin typeface="Caladea"/>
                <a:ea typeface="Caladea"/>
                <a:cs typeface="Caladea"/>
                <a:sym typeface="Caladea"/>
              </a:rPr>
              <a:t>muud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dokumenti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näiteks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kuvatõmmis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jms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millest</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selguvad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eelpool</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nimetatud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andmed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Väljavalitud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hinnapakkumus</a:t>
            </a:r>
            <a:r>
              <a:rPr lang="en-US" sz="2500" spc="-42" dirty="0">
                <a:solidFill>
                  <a:srgbClr val="2B2B2B"/>
                </a:solidFill>
                <a:latin typeface="Caladea"/>
                <a:ea typeface="Caladea"/>
                <a:cs typeface="Caladea"/>
                <a:sym typeface="Caladea"/>
              </a:rPr>
              <a:t> </a:t>
            </a:r>
            <a:r>
              <a:rPr lang="en-US" sz="2500" b="1" spc="-42" dirty="0" err="1">
                <a:solidFill>
                  <a:srgbClr val="2B2B2B"/>
                </a:solidFill>
                <a:latin typeface="Caladea Bold"/>
                <a:ea typeface="Caladea Bold"/>
                <a:cs typeface="Caladea Bold"/>
                <a:sym typeface="Caladea Bold"/>
              </a:rPr>
              <a:t>peab</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olema</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objektiivselt</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põhjendatud</a:t>
            </a:r>
            <a:r>
              <a:rPr lang="en-US" sz="2500" b="1" spc="-42" dirty="0">
                <a:solidFill>
                  <a:srgbClr val="2B2B2B"/>
                </a:solidFill>
                <a:latin typeface="Caladea Bold"/>
                <a:ea typeface="Caladea Bold"/>
                <a:cs typeface="Caladea Bold"/>
                <a:sym typeface="Caladea Bold"/>
              </a:rPr>
              <a:t>. </a:t>
            </a:r>
          </a:p>
          <a:p>
            <a:pPr algn="l">
              <a:lnSpc>
                <a:spcPts val="2725"/>
              </a:lnSpc>
            </a:pPr>
            <a:endParaRPr lang="en-US" sz="2500" b="1" spc="-42" dirty="0">
              <a:solidFill>
                <a:srgbClr val="2B2B2B"/>
              </a:solidFill>
              <a:latin typeface="Caladea Bold"/>
              <a:ea typeface="Caladea Bold"/>
              <a:cs typeface="Caladea Bold"/>
              <a:sym typeface="Caladea Bold"/>
            </a:endParaRPr>
          </a:p>
          <a:p>
            <a:pPr marL="539890" lvl="1" indent="-269945" algn="l">
              <a:lnSpc>
                <a:spcPts val="2725"/>
              </a:lnSpc>
              <a:buFont typeface="Arial"/>
              <a:buChar char="•"/>
            </a:pPr>
            <a:r>
              <a:rPr lang="en-US" sz="2500" spc="-42" dirty="0" err="1">
                <a:solidFill>
                  <a:srgbClr val="2B2B2B"/>
                </a:solidFill>
                <a:latin typeface="Caladea"/>
                <a:ea typeface="Caladea"/>
                <a:cs typeface="Caladea"/>
                <a:sym typeface="Caladea"/>
              </a:rPr>
              <a:t>Juhul</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kui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taotleja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ei</a:t>
            </a:r>
            <a:r>
              <a:rPr lang="en-US" sz="2500" spc="-42" dirty="0">
                <a:solidFill>
                  <a:srgbClr val="2B2B2B"/>
                </a:solidFill>
                <a:latin typeface="Caladea"/>
                <a:ea typeface="Caladea"/>
                <a:cs typeface="Caladea"/>
                <a:sym typeface="Caladea"/>
              </a:rPr>
              <a:t> ole </a:t>
            </a:r>
            <a:r>
              <a:rPr lang="en-US" sz="2500" spc="-42" dirty="0" err="1">
                <a:solidFill>
                  <a:srgbClr val="2B2B2B"/>
                </a:solidFill>
                <a:latin typeface="Caladea"/>
                <a:ea typeface="Caladea"/>
                <a:cs typeface="Caladea"/>
                <a:sym typeface="Caladea"/>
              </a:rPr>
              <a:t>saanud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nõutud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arvu</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hinnapakkumusi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või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valinud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odavaimat</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hinnapakkumust</a:t>
            </a:r>
            <a:r>
              <a:rPr lang="en-US" sz="2500" spc="-42" dirty="0">
                <a:solidFill>
                  <a:srgbClr val="2B2B2B"/>
                </a:solidFill>
                <a:latin typeface="Caladea"/>
                <a:ea typeface="Caladea"/>
                <a:cs typeface="Caladea"/>
                <a:sym typeface="Caladea"/>
              </a:rPr>
              <a:t>, </a:t>
            </a:r>
            <a:r>
              <a:rPr lang="en-US" sz="2500" b="1" spc="-42" dirty="0" err="1">
                <a:solidFill>
                  <a:srgbClr val="2B2B2B"/>
                </a:solidFill>
                <a:latin typeface="Caladea Bold"/>
                <a:ea typeface="Caladea Bold"/>
                <a:cs typeface="Caladea Bold"/>
                <a:sym typeface="Caladea Bold"/>
              </a:rPr>
              <a:t>peab</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selle</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kohta</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esitama</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põhjenduse</a:t>
            </a:r>
            <a:endParaRPr lang="en-US" sz="2500" b="1" spc="-42" dirty="0">
              <a:solidFill>
                <a:srgbClr val="2B2B2B"/>
              </a:solidFill>
              <a:latin typeface="Caladea Bold"/>
              <a:ea typeface="Caladea Bold"/>
              <a:cs typeface="Caladea Bold"/>
              <a:sym typeface="Caladea Bold"/>
            </a:endParaRPr>
          </a:p>
        </p:txBody>
      </p:sp>
      <p:sp>
        <p:nvSpPr>
          <p:cNvPr id="7" name="Freeform 7"/>
          <p:cNvSpPr/>
          <p:nvPr/>
        </p:nvSpPr>
        <p:spPr>
          <a:xfrm rot="1410165">
            <a:off x="12042013" y="1941138"/>
            <a:ext cx="5163772" cy="1342581"/>
          </a:xfrm>
          <a:custGeom>
            <a:avLst/>
            <a:gdLst/>
            <a:ahLst/>
            <a:cxnLst/>
            <a:rect l="l" t="t" r="r" b="b"/>
            <a:pathLst>
              <a:path w="5163772" h="1342581">
                <a:moveTo>
                  <a:pt x="0" y="0"/>
                </a:moveTo>
                <a:lnTo>
                  <a:pt x="5163772" y="0"/>
                </a:lnTo>
                <a:lnTo>
                  <a:pt x="5163772" y="1342581"/>
                </a:lnTo>
                <a:lnTo>
                  <a:pt x="0" y="1342581"/>
                </a:lnTo>
                <a:lnTo>
                  <a:pt x="0" y="0"/>
                </a:lnTo>
                <a:close/>
              </a:path>
            </a:pathLst>
          </a:custGeom>
          <a:blipFill>
            <a:blip r:embed="rId2"/>
            <a:stretch>
              <a:fillRect/>
            </a:stretch>
          </a:blipFill>
        </p:spPr>
        <p:txBody>
          <a:bodyPr/>
          <a:lstStyle/>
          <a:p>
            <a:endParaRPr lang="et-EE"/>
          </a:p>
        </p:txBody>
      </p:sp>
      <p:sp>
        <p:nvSpPr>
          <p:cNvPr id="8" name="TextBox 8"/>
          <p:cNvSpPr txBox="1"/>
          <p:nvPr/>
        </p:nvSpPr>
        <p:spPr>
          <a:xfrm>
            <a:off x="1315784" y="330617"/>
            <a:ext cx="9471229" cy="1002709"/>
          </a:xfrm>
          <a:prstGeom prst="rect">
            <a:avLst/>
          </a:prstGeom>
        </p:spPr>
        <p:txBody>
          <a:bodyPr lIns="0" tIns="0" rIns="0" bIns="0" rtlCol="0" anchor="t">
            <a:spAutoFit/>
          </a:bodyPr>
          <a:lstStyle/>
          <a:p>
            <a:pPr algn="l">
              <a:lnSpc>
                <a:spcPts val="7629"/>
              </a:lnSpc>
            </a:pPr>
            <a:r>
              <a:rPr lang="en-US" sz="6999" b="1" spc="-118" dirty="0" err="1">
                <a:solidFill>
                  <a:srgbClr val="2B2B2B"/>
                </a:solidFill>
                <a:latin typeface="Caladea Bold"/>
                <a:ea typeface="Caladea Bold"/>
                <a:cs typeface="Caladea Bold"/>
                <a:sym typeface="Caladea Bold"/>
              </a:rPr>
              <a:t>Hinnapakkumustest</a:t>
            </a:r>
            <a:r>
              <a:rPr lang="en-US" sz="6999" b="1" spc="-118" dirty="0">
                <a:solidFill>
                  <a:srgbClr val="2B2B2B"/>
                </a:solidFill>
                <a:latin typeface="Caladea Bold"/>
                <a:ea typeface="Caladea Bold"/>
                <a:cs typeface="Caladea Bold"/>
                <a:sym typeface="Caladea Bold"/>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91D367A-4C8C-409F-93D9-FD02D0BC9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8288005" cy="10287002"/>
            <a:chOff x="0" y="-1"/>
            <a:chExt cx="12192003" cy="6858001"/>
          </a:xfrm>
        </p:grpSpPr>
        <p:sp useBgFill="1">
          <p:nvSpPr>
            <p:cNvPr id="9" name="Rectangle 8">
              <a:extLst>
                <a:ext uri="{FF2B5EF4-FFF2-40B4-BE49-F238E27FC236}">
                  <a16:creationId xmlns:a16="http://schemas.microsoft.com/office/drawing/2014/main" id="{50EC018E-7B11-4D3B-B7FE-DCFEC35F2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667FA462-522C-4B1C-A264-8880D5F357B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pic>
        <p:nvPicPr>
          <p:cNvPr id="12" name="Picture 2">
            <a:extLst>
              <a:ext uri="{FF2B5EF4-FFF2-40B4-BE49-F238E27FC236}">
                <a16:creationId xmlns:a16="http://schemas.microsoft.com/office/drawing/2014/main" id="{7589240B-26BC-45BE-A858-3DF47A3922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8288004" cy="10287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4" name="Round Diagonal Corner Rectangle 6">
            <a:extLst>
              <a:ext uri="{FF2B5EF4-FFF2-40B4-BE49-F238E27FC236}">
                <a16:creationId xmlns:a16="http://schemas.microsoft.com/office/drawing/2014/main" id="{81E18780-A505-4639-9939-E204348C7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196" y="965199"/>
            <a:ext cx="16336171" cy="8356600"/>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lt 2" descr="Pilt, millel on kujutatud tekst, kuvatõmmis, diagramm, Font&#10;&#10;Kirjeldus on genereeritud automaatselt">
            <a:extLst>
              <a:ext uri="{FF2B5EF4-FFF2-40B4-BE49-F238E27FC236}">
                <a16:creationId xmlns:a16="http://schemas.microsoft.com/office/drawing/2014/main" id="{DC19772D-4B2A-BFC1-2462-7BB06345A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965198"/>
            <a:ext cx="12801600" cy="8311853"/>
          </a:xfrm>
          <a:prstGeom prst="rect">
            <a:avLst/>
          </a:prstGeom>
        </p:spPr>
      </p:pic>
    </p:spTree>
    <p:extLst>
      <p:ext uri="{BB962C8B-B14F-4D97-AF65-F5344CB8AC3E}">
        <p14:creationId xmlns:p14="http://schemas.microsoft.com/office/powerpoint/2010/main" val="206915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028700" y="1917824"/>
            <a:ext cx="7674764" cy="3787257"/>
          </a:xfrm>
          <a:custGeom>
            <a:avLst/>
            <a:gdLst/>
            <a:ahLst/>
            <a:cxnLst/>
            <a:rect l="l" t="t" r="r" b="b"/>
            <a:pathLst>
              <a:path w="7674764" h="3787257">
                <a:moveTo>
                  <a:pt x="0" y="0"/>
                </a:moveTo>
                <a:lnTo>
                  <a:pt x="7674764" y="0"/>
                </a:lnTo>
                <a:lnTo>
                  <a:pt x="7674764" y="3787257"/>
                </a:lnTo>
                <a:lnTo>
                  <a:pt x="0" y="3787257"/>
                </a:lnTo>
                <a:lnTo>
                  <a:pt x="0" y="0"/>
                </a:lnTo>
                <a:close/>
              </a:path>
            </a:pathLst>
          </a:custGeom>
          <a:blipFill>
            <a:blip r:embed="rId2"/>
            <a:stretch>
              <a:fillRect/>
            </a:stretch>
          </a:blipFill>
        </p:spPr>
        <p:txBody>
          <a:bodyPr/>
          <a:lstStyle/>
          <a:p>
            <a:endParaRPr lang="et-EE"/>
          </a:p>
        </p:txBody>
      </p:sp>
      <p:sp>
        <p:nvSpPr>
          <p:cNvPr id="3" name="Freeform 3"/>
          <p:cNvSpPr/>
          <p:nvPr/>
        </p:nvSpPr>
        <p:spPr>
          <a:xfrm>
            <a:off x="9057640" y="2348377"/>
            <a:ext cx="8390826" cy="5183666"/>
          </a:xfrm>
          <a:custGeom>
            <a:avLst/>
            <a:gdLst/>
            <a:ahLst/>
            <a:cxnLst/>
            <a:rect l="l" t="t" r="r" b="b"/>
            <a:pathLst>
              <a:path w="8390826" h="5183666">
                <a:moveTo>
                  <a:pt x="0" y="0"/>
                </a:moveTo>
                <a:lnTo>
                  <a:pt x="8390826" y="0"/>
                </a:lnTo>
                <a:lnTo>
                  <a:pt x="8390826" y="5183665"/>
                </a:lnTo>
                <a:lnTo>
                  <a:pt x="0" y="5183665"/>
                </a:lnTo>
                <a:lnTo>
                  <a:pt x="0" y="0"/>
                </a:lnTo>
                <a:close/>
              </a:path>
            </a:pathLst>
          </a:custGeom>
          <a:blipFill>
            <a:blip r:embed="rId3"/>
            <a:stretch>
              <a:fillRect/>
            </a:stretch>
          </a:blipFill>
        </p:spPr>
        <p:txBody>
          <a:bodyPr/>
          <a:lstStyle/>
          <a:p>
            <a:endParaRPr lang="et-EE"/>
          </a:p>
        </p:txBody>
      </p:sp>
      <p:sp>
        <p:nvSpPr>
          <p:cNvPr id="4" name="TextBox 4"/>
          <p:cNvSpPr txBox="1"/>
          <p:nvPr/>
        </p:nvSpPr>
        <p:spPr>
          <a:xfrm>
            <a:off x="1469236" y="3902302"/>
            <a:ext cx="9270794" cy="339702"/>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5" name="TextBox 5"/>
          <p:cNvSpPr txBox="1"/>
          <p:nvPr/>
        </p:nvSpPr>
        <p:spPr>
          <a:xfrm>
            <a:off x="1112723" y="555920"/>
            <a:ext cx="12496843" cy="1002709"/>
          </a:xfrm>
          <a:prstGeom prst="rect">
            <a:avLst/>
          </a:prstGeom>
        </p:spPr>
        <p:txBody>
          <a:bodyPr lIns="0" tIns="0" rIns="0" bIns="0" rtlCol="0" anchor="t">
            <a:spAutoFit/>
          </a:bodyPr>
          <a:lstStyle/>
          <a:p>
            <a:pPr algn="l">
              <a:lnSpc>
                <a:spcPts val="7629"/>
              </a:lnSpc>
            </a:pPr>
            <a:r>
              <a:rPr lang="en-US" sz="6999" b="1" spc="-118">
                <a:solidFill>
                  <a:srgbClr val="2B2B2B"/>
                </a:solidFill>
                <a:latin typeface="Caladea Bold"/>
                <a:ea typeface="Caladea Bold"/>
                <a:cs typeface="Caladea Bold"/>
                <a:sym typeface="Caladea Bold"/>
              </a:rPr>
              <a:t>Taotluskeskkond SPOKU</a:t>
            </a:r>
          </a:p>
        </p:txBody>
      </p:sp>
      <p:sp>
        <p:nvSpPr>
          <p:cNvPr id="6" name="TextBox 6"/>
          <p:cNvSpPr txBox="1"/>
          <p:nvPr/>
        </p:nvSpPr>
        <p:spPr>
          <a:xfrm>
            <a:off x="1112723" y="6095606"/>
            <a:ext cx="7944917" cy="912835"/>
          </a:xfrm>
          <a:prstGeom prst="rect">
            <a:avLst/>
          </a:prstGeom>
        </p:spPr>
        <p:txBody>
          <a:bodyPr lIns="0" tIns="0" rIns="0" bIns="0" rtlCol="0" anchor="t">
            <a:spAutoFit/>
          </a:bodyPr>
          <a:lstStyle/>
          <a:p>
            <a:pPr marL="712525" lvl="1" indent="-356263" algn="l">
              <a:lnSpc>
                <a:spcPts val="3597"/>
              </a:lnSpc>
              <a:spcBef>
                <a:spcPct val="0"/>
              </a:spcBef>
              <a:buAutoNum type="arabicPeriod"/>
            </a:pPr>
            <a:r>
              <a:rPr lang="en-US" sz="3300" spc="-56">
                <a:solidFill>
                  <a:srgbClr val="2B2B2B"/>
                </a:solidFill>
                <a:latin typeface="Caladea"/>
                <a:ea typeface="Caladea"/>
                <a:cs typeface="Caladea"/>
                <a:sym typeface="Caladea"/>
              </a:rPr>
              <a:t> SPOKU keskkonna link tuleb skk.ee kodulehele</a:t>
            </a:r>
          </a:p>
        </p:txBody>
      </p:sp>
      <p:sp>
        <p:nvSpPr>
          <p:cNvPr id="7" name="TextBox 7"/>
          <p:cNvSpPr txBox="1"/>
          <p:nvPr/>
        </p:nvSpPr>
        <p:spPr>
          <a:xfrm>
            <a:off x="9144000" y="1506322"/>
            <a:ext cx="6696738" cy="842054"/>
          </a:xfrm>
          <a:prstGeom prst="rect">
            <a:avLst/>
          </a:prstGeom>
        </p:spPr>
        <p:txBody>
          <a:bodyPr lIns="0" tIns="0" rIns="0" bIns="0" rtlCol="0" anchor="t">
            <a:spAutoFit/>
          </a:bodyPr>
          <a:lstStyle/>
          <a:p>
            <a:pPr algn="l">
              <a:lnSpc>
                <a:spcPts val="3270"/>
              </a:lnSpc>
              <a:spcBef>
                <a:spcPct val="0"/>
              </a:spcBef>
            </a:pPr>
            <a:r>
              <a:rPr lang="en-US" sz="3000" spc="-51">
                <a:solidFill>
                  <a:srgbClr val="2B2B2B"/>
                </a:solidFill>
                <a:latin typeface="Caladea"/>
                <a:ea typeface="Caladea"/>
                <a:cs typeface="Caladea"/>
                <a:sym typeface="Caladea"/>
              </a:rPr>
              <a:t>2. Taotluskeskkonda saad siseneda ID-kaardi, mobiil-ID või Smart-IDga</a:t>
            </a:r>
          </a:p>
        </p:txBody>
      </p:sp>
      <p:sp>
        <p:nvSpPr>
          <p:cNvPr id="8" name="TextBox 8"/>
          <p:cNvSpPr txBox="1"/>
          <p:nvPr/>
        </p:nvSpPr>
        <p:spPr>
          <a:xfrm>
            <a:off x="8703464" y="7551092"/>
            <a:ext cx="9161664" cy="2890041"/>
          </a:xfrm>
          <a:prstGeom prst="rect">
            <a:avLst/>
          </a:prstGeom>
        </p:spPr>
        <p:txBody>
          <a:bodyPr lIns="0" tIns="0" rIns="0" bIns="0" rtlCol="0" anchor="t">
            <a:spAutoFit/>
          </a:bodyPr>
          <a:lstStyle/>
          <a:p>
            <a:pPr algn="l">
              <a:lnSpc>
                <a:spcPts val="3270"/>
              </a:lnSpc>
            </a:pPr>
            <a:r>
              <a:rPr lang="en-US" sz="3000" spc="-51">
                <a:solidFill>
                  <a:srgbClr val="2B2B2B"/>
                </a:solidFill>
                <a:latin typeface="Caladea"/>
                <a:ea typeface="Caladea"/>
                <a:cs typeface="Caladea"/>
                <a:sym typeface="Caladea"/>
              </a:rPr>
              <a:t>3. ENNE taotluse esitamist veendu, et Sul on olemas </a:t>
            </a:r>
            <a:r>
              <a:rPr lang="en-US" sz="3000" b="1" spc="-51">
                <a:solidFill>
                  <a:srgbClr val="2B2B2B"/>
                </a:solidFill>
                <a:latin typeface="Caladea Bold"/>
                <a:ea typeface="Caladea Bold"/>
                <a:cs typeface="Caladea Bold"/>
                <a:sym typeface="Caladea Bold"/>
              </a:rPr>
              <a:t>volitus.</a:t>
            </a:r>
          </a:p>
          <a:p>
            <a:pPr algn="l">
              <a:lnSpc>
                <a:spcPts val="3270"/>
              </a:lnSpc>
            </a:pPr>
            <a:r>
              <a:rPr lang="en-US" sz="3000" spc="-51">
                <a:solidFill>
                  <a:srgbClr val="2B2B2B"/>
                </a:solidFill>
                <a:latin typeface="Caladea"/>
                <a:ea typeface="Caladea"/>
                <a:cs typeface="Caladea"/>
                <a:sym typeface="Caladea"/>
              </a:rPr>
              <a:t>Taotlust EI SAA esitada, kui puudub organisatsiooni esindamise õigus (ÄR juhatuse liige/volitus)</a:t>
            </a:r>
          </a:p>
          <a:p>
            <a:pPr algn="l">
              <a:lnSpc>
                <a:spcPts val="3270"/>
              </a:lnSpc>
            </a:pPr>
            <a:r>
              <a:rPr lang="en-US" sz="3000" spc="-51">
                <a:solidFill>
                  <a:srgbClr val="2B2B2B"/>
                </a:solidFill>
                <a:latin typeface="Caladea"/>
                <a:ea typeface="Caladea"/>
                <a:cs typeface="Caladea"/>
                <a:sym typeface="Caladea"/>
              </a:rPr>
              <a:t>Kui Sa SPOKU keskkonda sisenedes ei näe organisatsiooni, siis pöördu oma organisatsiooni juhatuse liikme/liikmete poole, kes saavad anda volituse!</a:t>
            </a:r>
          </a:p>
          <a:p>
            <a:pPr algn="ctr">
              <a:lnSpc>
                <a:spcPts val="3270"/>
              </a:lnSpc>
              <a:spcBef>
                <a:spcPct val="0"/>
              </a:spcBef>
            </a:pPr>
            <a:endParaRPr lang="en-US" sz="3000" spc="-51">
              <a:solidFill>
                <a:srgbClr val="2B2B2B"/>
              </a:solidFill>
              <a:latin typeface="Caladea"/>
              <a:ea typeface="Caladea"/>
              <a:cs typeface="Caladea"/>
              <a:sym typeface="Calad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8288004" cy="10287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0" name="Group 9">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457524" cy="10286996"/>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t-EE"/>
            </a:p>
          </p:txBody>
        </p:sp>
        <p:sp>
          <p:nvSpPr>
            <p:cNvPr id="12"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13"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14"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t-EE"/>
            </a:p>
          </p:txBody>
        </p:sp>
        <p:sp>
          <p:nvSpPr>
            <p:cNvPr id="15"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16"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17"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18"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19"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0"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1"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6"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7"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8"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9"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0"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1"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2"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3"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4"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5"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6"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7"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8"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39"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t-EE"/>
            </a:p>
          </p:txBody>
        </p:sp>
        <p:sp>
          <p:nvSpPr>
            <p:cNvPr id="40"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41"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42"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43"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44"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45"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46"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47"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48"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49"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50"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51"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t-EE"/>
            </a:p>
          </p:txBody>
        </p:sp>
        <p:sp>
          <p:nvSpPr>
            <p:cNvPr id="52"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53"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54"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55"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56"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57"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58"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59"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60"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61"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62"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63"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64"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grpSp>
      <p:sp>
        <p:nvSpPr>
          <p:cNvPr id="2" name="Pealkiri 1">
            <a:extLst>
              <a:ext uri="{FF2B5EF4-FFF2-40B4-BE49-F238E27FC236}">
                <a16:creationId xmlns:a16="http://schemas.microsoft.com/office/drawing/2014/main" id="{72037BA9-CC81-8CB9-0A7C-0811217F5DAD}"/>
              </a:ext>
            </a:extLst>
          </p:cNvPr>
          <p:cNvSpPr>
            <a:spLocks noGrp="1"/>
          </p:cNvSpPr>
          <p:nvPr>
            <p:ph type="title"/>
          </p:nvPr>
        </p:nvSpPr>
        <p:spPr>
          <a:xfrm>
            <a:off x="7937502" y="1823244"/>
            <a:ext cx="8051799" cy="3581400"/>
          </a:xfrm>
        </p:spPr>
        <p:txBody>
          <a:bodyPr vert="horz" lIns="91440" tIns="45720" rIns="91440" bIns="45720" rtlCol="0" anchor="b">
            <a:normAutofit/>
          </a:bodyPr>
          <a:lstStyle/>
          <a:p>
            <a:pPr defTabSz="914400"/>
            <a:r>
              <a:rPr lang="en-US" sz="6600"/>
              <a:t>Näide Türi Kogukonnamajast</a:t>
            </a:r>
          </a:p>
        </p:txBody>
      </p:sp>
      <p:pic>
        <p:nvPicPr>
          <p:cNvPr id="3" name="Pilt 2" descr="Pilt, millel on kujutatud tekst, kuvatõmmis, Font&#10;&#10;Kirjeldus on genereeritud automaatselt">
            <a:extLst>
              <a:ext uri="{FF2B5EF4-FFF2-40B4-BE49-F238E27FC236}">
                <a16:creationId xmlns:a16="http://schemas.microsoft.com/office/drawing/2014/main" id="{8B9B3999-D1D4-263C-A426-AC5B3AAE9D5A}"/>
              </a:ext>
            </a:extLst>
          </p:cNvPr>
          <p:cNvPicPr>
            <a:picLocks noChangeAspect="1"/>
          </p:cNvPicPr>
          <p:nvPr/>
        </p:nvPicPr>
        <p:blipFill>
          <a:blip r:embed="rId4"/>
          <a:srcRect r="-3" b="256"/>
          <a:stretch/>
        </p:blipFill>
        <p:spPr>
          <a:xfrm>
            <a:off x="1837966" y="1219200"/>
            <a:ext cx="5297048" cy="7467600"/>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6" name="Group 65">
            <a:extLst>
              <a:ext uri="{FF2B5EF4-FFF2-40B4-BE49-F238E27FC236}">
                <a16:creationId xmlns:a16="http://schemas.microsoft.com/office/drawing/2014/main" id="{991FDBCC-CEF4-4B54-8508-90670DA1E1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047401" y="0"/>
            <a:ext cx="1012034" cy="10272720"/>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7" name="Freeform 32">
              <a:extLst>
                <a:ext uri="{FF2B5EF4-FFF2-40B4-BE49-F238E27FC236}">
                  <a16:creationId xmlns:a16="http://schemas.microsoft.com/office/drawing/2014/main" id="{BAE5C55D-F634-4A90-83A9-1C3A8784F0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68" name="Freeform 33">
              <a:extLst>
                <a:ext uri="{FF2B5EF4-FFF2-40B4-BE49-F238E27FC236}">
                  <a16:creationId xmlns:a16="http://schemas.microsoft.com/office/drawing/2014/main" id="{A9699A54-FFCB-4BBF-B2AF-029E127615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69" name="Freeform 34">
              <a:extLst>
                <a:ext uri="{FF2B5EF4-FFF2-40B4-BE49-F238E27FC236}">
                  <a16:creationId xmlns:a16="http://schemas.microsoft.com/office/drawing/2014/main" id="{D02B4EE5-0E95-4638-8264-80307580C9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70" name="Freeform 35">
              <a:extLst>
                <a:ext uri="{FF2B5EF4-FFF2-40B4-BE49-F238E27FC236}">
                  <a16:creationId xmlns:a16="http://schemas.microsoft.com/office/drawing/2014/main" id="{2E23494F-0D2C-473D-AFB3-3D2E3DC76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71" name="Freeform 36">
              <a:extLst>
                <a:ext uri="{FF2B5EF4-FFF2-40B4-BE49-F238E27FC236}">
                  <a16:creationId xmlns:a16="http://schemas.microsoft.com/office/drawing/2014/main" id="{CD8EC9AE-E0F2-495F-8247-B7B32845C3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72" name="Freeform 37">
              <a:extLst>
                <a:ext uri="{FF2B5EF4-FFF2-40B4-BE49-F238E27FC236}">
                  <a16:creationId xmlns:a16="http://schemas.microsoft.com/office/drawing/2014/main" id="{0BDF6D09-B12A-4B3A-81EB-44E7C6C5B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73" name="Freeform 38">
              <a:extLst>
                <a:ext uri="{FF2B5EF4-FFF2-40B4-BE49-F238E27FC236}">
                  <a16:creationId xmlns:a16="http://schemas.microsoft.com/office/drawing/2014/main" id="{EFB300B0-64FE-4891-9F79-B2E60E2EC2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74" name="Freeform 39">
              <a:extLst>
                <a:ext uri="{FF2B5EF4-FFF2-40B4-BE49-F238E27FC236}">
                  <a16:creationId xmlns:a16="http://schemas.microsoft.com/office/drawing/2014/main" id="{AE781A32-2965-4A89-9EDA-9E65AF2A7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75" name="Freeform 40">
              <a:extLst>
                <a:ext uri="{FF2B5EF4-FFF2-40B4-BE49-F238E27FC236}">
                  <a16:creationId xmlns:a16="http://schemas.microsoft.com/office/drawing/2014/main" id="{D040EF2E-3B91-4C46-8347-1E2495C2E0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76" name="Rectangle 41">
              <a:extLst>
                <a:ext uri="{FF2B5EF4-FFF2-40B4-BE49-F238E27FC236}">
                  <a16:creationId xmlns:a16="http://schemas.microsoft.com/office/drawing/2014/main" id="{D677C0FC-FCC5-4EDE-A134-5035DC7F3F6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t-EE"/>
            </a:p>
          </p:txBody>
        </p:sp>
      </p:grpSp>
    </p:spTree>
    <p:extLst>
      <p:ext uri="{BB962C8B-B14F-4D97-AF65-F5344CB8AC3E}">
        <p14:creationId xmlns:p14="http://schemas.microsoft.com/office/powerpoint/2010/main" val="342111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054233" y="1646724"/>
            <a:ext cx="5865201" cy="5036742"/>
          </a:xfrm>
          <a:custGeom>
            <a:avLst/>
            <a:gdLst/>
            <a:ahLst/>
            <a:cxnLst/>
            <a:rect l="l" t="t" r="r" b="b"/>
            <a:pathLst>
              <a:path w="5865201" h="5036742">
                <a:moveTo>
                  <a:pt x="0" y="0"/>
                </a:moveTo>
                <a:lnTo>
                  <a:pt x="5865201" y="0"/>
                </a:lnTo>
                <a:lnTo>
                  <a:pt x="5865201" y="5036741"/>
                </a:lnTo>
                <a:lnTo>
                  <a:pt x="0" y="5036741"/>
                </a:lnTo>
                <a:lnTo>
                  <a:pt x="0" y="0"/>
                </a:lnTo>
                <a:close/>
              </a:path>
            </a:pathLst>
          </a:custGeom>
          <a:blipFill>
            <a:blip r:embed="rId2"/>
            <a:stretch>
              <a:fillRect/>
            </a:stretch>
          </a:blipFill>
        </p:spPr>
        <p:txBody>
          <a:bodyPr/>
          <a:lstStyle/>
          <a:p>
            <a:endParaRPr lang="et-EE"/>
          </a:p>
        </p:txBody>
      </p:sp>
      <p:sp>
        <p:nvSpPr>
          <p:cNvPr id="9" name="TextBox 9"/>
          <p:cNvSpPr txBox="1"/>
          <p:nvPr/>
        </p:nvSpPr>
        <p:spPr>
          <a:xfrm>
            <a:off x="1028700" y="3120400"/>
            <a:ext cx="10166658" cy="2541080"/>
          </a:xfrm>
          <a:prstGeom prst="rect">
            <a:avLst/>
          </a:prstGeom>
        </p:spPr>
        <p:txBody>
          <a:bodyPr lIns="0" tIns="0" rIns="0" bIns="0" rtlCol="0" anchor="t">
            <a:spAutoFit/>
          </a:bodyPr>
          <a:lstStyle/>
          <a:p>
            <a:pPr algn="l">
              <a:lnSpc>
                <a:spcPts val="3926"/>
              </a:lnSpc>
            </a:pPr>
            <a:r>
              <a:rPr lang="en-US" sz="4300" b="1" spc="-73" dirty="0">
                <a:solidFill>
                  <a:srgbClr val="2B2B2B"/>
                </a:solidFill>
                <a:latin typeface="Caladea Bold"/>
                <a:ea typeface="Caladea Bold"/>
                <a:cs typeface="Caladea Bold"/>
                <a:sym typeface="Caladea Bold"/>
              </a:rPr>
              <a:t>ENNE </a:t>
            </a:r>
            <a:r>
              <a:rPr lang="en-US" sz="4300" b="1" spc="-73" dirty="0" err="1">
                <a:solidFill>
                  <a:srgbClr val="2B2B2B"/>
                </a:solidFill>
                <a:latin typeface="Caladea Bold"/>
                <a:ea typeface="Caladea Bold"/>
                <a:cs typeface="Caladea Bold"/>
                <a:sym typeface="Caladea Bold"/>
              </a:rPr>
              <a:t>taotluse</a:t>
            </a:r>
            <a:r>
              <a:rPr lang="en-US" sz="4300" b="1" spc="-73" dirty="0">
                <a:solidFill>
                  <a:srgbClr val="2B2B2B"/>
                </a:solidFill>
                <a:latin typeface="Caladea Bold"/>
                <a:ea typeface="Caladea Bold"/>
                <a:cs typeface="Caladea Bold"/>
                <a:sym typeface="Caladea Bold"/>
              </a:rPr>
              <a:t> </a:t>
            </a:r>
            <a:r>
              <a:rPr lang="en-US" sz="4300" b="1" spc="-73" dirty="0" err="1">
                <a:solidFill>
                  <a:srgbClr val="2B2B2B"/>
                </a:solidFill>
                <a:latin typeface="Caladea Bold"/>
                <a:ea typeface="Caladea Bold"/>
                <a:cs typeface="Caladea Bold"/>
                <a:sym typeface="Caladea Bold"/>
              </a:rPr>
              <a:t>esitamist</a:t>
            </a:r>
            <a:r>
              <a:rPr lang="en-US" sz="4300" b="1" spc="-73" dirty="0">
                <a:solidFill>
                  <a:srgbClr val="2B2B2B"/>
                </a:solidFill>
                <a:latin typeface="Caladea Bold"/>
                <a:ea typeface="Caladea Bold"/>
                <a:cs typeface="Caladea Bold"/>
                <a:sym typeface="Caladea Bold"/>
              </a:rPr>
              <a:t> </a:t>
            </a:r>
          </a:p>
          <a:p>
            <a:pPr>
              <a:lnSpc>
                <a:spcPts val="3926"/>
              </a:lnSpc>
            </a:pPr>
            <a:endParaRPr lang="en-US" sz="4300" b="1" spc="-73" dirty="0">
              <a:solidFill>
                <a:srgbClr val="2B2B2B"/>
              </a:solidFill>
              <a:latin typeface="Caladea Bold"/>
              <a:ea typeface="Bugaki"/>
              <a:cs typeface="Bugaki"/>
              <a:sym typeface="Bugaki"/>
            </a:endParaRPr>
          </a:p>
          <a:p>
            <a:pPr algn="l">
              <a:lnSpc>
                <a:spcPts val="3926"/>
              </a:lnSpc>
            </a:pPr>
            <a:r>
              <a:rPr lang="en-US" sz="4300" spc="-73" dirty="0">
                <a:solidFill>
                  <a:srgbClr val="FF3131"/>
                </a:solidFill>
                <a:latin typeface="Bugaki"/>
                <a:ea typeface="Bugaki"/>
                <a:cs typeface="Bugaki"/>
                <a:sym typeface="Bugaki"/>
              </a:rPr>
              <a:t>TULE KONSULTATSIOONILE</a:t>
            </a:r>
            <a:r>
              <a:rPr lang="et-EE" sz="4300" spc="-73" dirty="0">
                <a:solidFill>
                  <a:srgbClr val="FF3131"/>
                </a:solidFill>
                <a:latin typeface="Bugaki"/>
                <a:ea typeface="Bugaki"/>
                <a:cs typeface="Bugaki"/>
                <a:sym typeface="Bugaki"/>
              </a:rPr>
              <a:t>, uuri oma planeeritavate kulude abikõlblikkust</a:t>
            </a:r>
            <a:r>
              <a:rPr lang="en-US" sz="4300" spc="-73" dirty="0">
                <a:solidFill>
                  <a:srgbClr val="FF3131"/>
                </a:solidFill>
                <a:latin typeface="Bugaki"/>
                <a:ea typeface="Bugaki"/>
                <a:cs typeface="Bugaki"/>
                <a:sym typeface="Bugaki"/>
              </a:rPr>
              <a:t>!</a:t>
            </a:r>
            <a:endParaRPr lang="en-US" sz="4300" spc="-73" dirty="0">
              <a:solidFill>
                <a:srgbClr val="FF3131"/>
              </a:solidFill>
              <a:latin typeface="Bugaki"/>
              <a:ea typeface="Bugaki"/>
              <a:cs typeface="Bugaki"/>
            </a:endParaRPr>
          </a:p>
        </p:txBody>
      </p:sp>
      <p:sp>
        <p:nvSpPr>
          <p:cNvPr id="10" name="Freeform 10"/>
          <p:cNvSpPr/>
          <p:nvPr/>
        </p:nvSpPr>
        <p:spPr>
          <a:xfrm>
            <a:off x="383999" y="7881716"/>
            <a:ext cx="6292954" cy="1376584"/>
          </a:xfrm>
          <a:custGeom>
            <a:avLst/>
            <a:gdLst/>
            <a:ahLst/>
            <a:cxnLst/>
            <a:rect l="l" t="t" r="r" b="b"/>
            <a:pathLst>
              <a:path w="6292954" h="1376584">
                <a:moveTo>
                  <a:pt x="0" y="0"/>
                </a:moveTo>
                <a:lnTo>
                  <a:pt x="6292954" y="0"/>
                </a:lnTo>
                <a:lnTo>
                  <a:pt x="6292954" y="1376584"/>
                </a:lnTo>
                <a:lnTo>
                  <a:pt x="0" y="1376584"/>
                </a:lnTo>
                <a:lnTo>
                  <a:pt x="0" y="0"/>
                </a:lnTo>
                <a:close/>
              </a:path>
            </a:pathLst>
          </a:custGeom>
          <a:blipFill>
            <a:blip r:embed="rId3"/>
            <a:stretch>
              <a:fillRect/>
            </a:stretch>
          </a:blipFill>
        </p:spPr>
        <p:txBody>
          <a:bodyPr/>
          <a:lstStyle/>
          <a:p>
            <a:endParaRPr lang="et-EE"/>
          </a:p>
        </p:txBody>
      </p:sp>
      <p:sp>
        <p:nvSpPr>
          <p:cNvPr id="11" name="Freeform 11"/>
          <p:cNvSpPr/>
          <p:nvPr/>
        </p:nvSpPr>
        <p:spPr>
          <a:xfrm>
            <a:off x="6924950" y="7881716"/>
            <a:ext cx="2865253" cy="1398644"/>
          </a:xfrm>
          <a:custGeom>
            <a:avLst/>
            <a:gdLst/>
            <a:ahLst/>
            <a:cxnLst/>
            <a:rect l="l" t="t" r="r" b="b"/>
            <a:pathLst>
              <a:path w="2865253" h="1398644">
                <a:moveTo>
                  <a:pt x="0" y="0"/>
                </a:moveTo>
                <a:lnTo>
                  <a:pt x="2865253" y="0"/>
                </a:lnTo>
                <a:lnTo>
                  <a:pt x="2865253" y="1398644"/>
                </a:lnTo>
                <a:lnTo>
                  <a:pt x="0" y="1398644"/>
                </a:lnTo>
                <a:lnTo>
                  <a:pt x="0" y="0"/>
                </a:lnTo>
                <a:close/>
              </a:path>
            </a:pathLst>
          </a:custGeom>
          <a:blipFill>
            <a:blip r:embed="rId4"/>
            <a:stretch>
              <a:fillRect/>
            </a:stretch>
          </a:blipFill>
        </p:spPr>
        <p:txBody>
          <a:bodyPr/>
          <a:lstStyle/>
          <a:p>
            <a:endParaRPr lang="et-EE"/>
          </a:p>
        </p:txBody>
      </p:sp>
      <p:sp>
        <p:nvSpPr>
          <p:cNvPr id="12" name="TextBox 12"/>
          <p:cNvSpPr txBox="1"/>
          <p:nvPr/>
        </p:nvSpPr>
        <p:spPr>
          <a:xfrm>
            <a:off x="9143999" y="7946249"/>
            <a:ext cx="7748014" cy="1692771"/>
          </a:xfrm>
          <a:prstGeom prst="rect">
            <a:avLst/>
          </a:prstGeom>
        </p:spPr>
        <p:txBody>
          <a:bodyPr wrap="square" lIns="0" tIns="0" rIns="0" bIns="0" rtlCol="0" anchor="t">
            <a:spAutoFit/>
          </a:bodyPr>
          <a:lstStyle/>
          <a:p>
            <a:pPr algn="ctr">
              <a:lnSpc>
                <a:spcPts val="3270"/>
              </a:lnSpc>
            </a:pPr>
            <a:r>
              <a:rPr lang="en-US" sz="3000" b="1" spc="-51" dirty="0">
                <a:solidFill>
                  <a:schemeClr val="bg1"/>
                </a:solidFill>
                <a:latin typeface="Caladea Bold"/>
                <a:ea typeface="Caladea Bold"/>
                <a:cs typeface="Caladea Bold"/>
                <a:sym typeface="Caladea Bold"/>
                <a:hlinkClick r:id="rId5">
                  <a:extLst>
                    <a:ext uri="{A12FA001-AC4F-418D-AE19-62706E023703}">
                      <ahyp:hlinkClr xmlns:ahyp="http://schemas.microsoft.com/office/drawing/2018/hyperlinkcolor" val="tx"/>
                    </a:ext>
                  </a:extLst>
                </a:hlinkClick>
              </a:rPr>
              <a:t>www.skk.ee</a:t>
            </a:r>
            <a:endParaRPr lang="et-EE" sz="3000" b="1" spc="-51" dirty="0">
              <a:solidFill>
                <a:schemeClr val="bg1"/>
              </a:solidFill>
              <a:latin typeface="Caladea Bold"/>
              <a:ea typeface="Caladea Bold"/>
              <a:cs typeface="Caladea Bold"/>
              <a:sym typeface="Caladea Bold"/>
            </a:endParaRPr>
          </a:p>
          <a:p>
            <a:pPr algn="ctr">
              <a:lnSpc>
                <a:spcPts val="3270"/>
              </a:lnSpc>
            </a:pPr>
            <a:r>
              <a:rPr lang="et-EE" sz="3000" b="1" spc="-51" dirty="0">
                <a:solidFill>
                  <a:srgbClr val="000000"/>
                </a:solidFill>
                <a:latin typeface="Caladea Bold"/>
                <a:ea typeface="Caladea Bold"/>
                <a:cs typeface="Caladea Bold"/>
                <a:sym typeface="Caladea Bold"/>
              </a:rPr>
              <a:t>Terje Aus 513 8767</a:t>
            </a:r>
            <a:br>
              <a:rPr lang="et-EE" sz="3000" b="1" spc="-51" dirty="0">
                <a:solidFill>
                  <a:srgbClr val="000000"/>
                </a:solidFill>
                <a:latin typeface="Caladea Bold"/>
                <a:ea typeface="Caladea Bold"/>
                <a:cs typeface="Caladea Bold"/>
                <a:sym typeface="Caladea Bold"/>
              </a:rPr>
            </a:br>
            <a:r>
              <a:rPr lang="et-EE" sz="3000" b="1" spc="-51" dirty="0">
                <a:solidFill>
                  <a:srgbClr val="000000"/>
                </a:solidFill>
                <a:latin typeface="Caladea Bold"/>
                <a:ea typeface="Caladea Bold"/>
                <a:cs typeface="Caladea Bold"/>
              </a:rPr>
              <a:t>Hanna Saar 533 16737</a:t>
            </a:r>
            <a:endParaRPr lang="en-US" sz="3000" b="1" spc="-51" dirty="0">
              <a:solidFill>
                <a:srgbClr val="000000"/>
              </a:solidFill>
              <a:latin typeface="Caladea Bold"/>
              <a:ea typeface="Caladea Bold"/>
              <a:cs typeface="Caladea Bold"/>
              <a:sym typeface="Caladea Bold"/>
            </a:endParaRPr>
          </a:p>
          <a:p>
            <a:pPr algn="ctr">
              <a:lnSpc>
                <a:spcPts val="3270"/>
              </a:lnSpc>
              <a:spcBef>
                <a:spcPct val="0"/>
              </a:spcBef>
            </a:pPr>
            <a:endParaRPr lang="en-US" sz="3000" b="1" spc="-51" dirty="0">
              <a:solidFill>
                <a:srgbClr val="000000"/>
              </a:solidFill>
              <a:latin typeface="Caladea Bold"/>
              <a:ea typeface="Caladea Bold"/>
              <a:cs typeface="Caladea Bold"/>
              <a:sym typeface="Caladea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FBA-E958-45C1-E6B0-B225FEFC78B6}"/>
              </a:ext>
            </a:extLst>
          </p:cNvPr>
          <p:cNvSpPr>
            <a:spLocks noGrp="1"/>
          </p:cNvSpPr>
          <p:nvPr>
            <p:ph type="title"/>
          </p:nvPr>
        </p:nvSpPr>
        <p:spPr>
          <a:xfrm>
            <a:off x="4800600" y="266700"/>
            <a:ext cx="8229600" cy="1143000"/>
          </a:xfrm>
        </p:spPr>
        <p:txBody>
          <a:bodyPr>
            <a:normAutofit fontScale="90000"/>
          </a:bodyPr>
          <a:lstStyle/>
          <a:p>
            <a:r>
              <a:rPr lang="et-EE" b="1" spc="-136" dirty="0">
                <a:solidFill>
                  <a:srgbClr val="2B2B2B"/>
                </a:solidFill>
                <a:latin typeface="Caladea Bold"/>
                <a:ea typeface="Caladea Bold"/>
                <a:cs typeface="Caladea Bold"/>
                <a:sym typeface="Caladea Bold"/>
              </a:rPr>
              <a:t>SAARTE KOOSTÖÖKOGU MTÜ</a:t>
            </a:r>
            <a:br>
              <a:rPr lang="en-US" sz="4400" b="1" spc="-136" dirty="0">
                <a:solidFill>
                  <a:srgbClr val="2B2B2B"/>
                </a:solidFill>
                <a:latin typeface="Caladea Bold"/>
                <a:ea typeface="Caladea Bold"/>
                <a:cs typeface="Caladea Bold"/>
                <a:sym typeface="Caladea Bold"/>
              </a:rPr>
            </a:br>
            <a:endParaRPr lang="et-EE" dirty="0"/>
          </a:p>
        </p:txBody>
      </p:sp>
      <p:sp>
        <p:nvSpPr>
          <p:cNvPr id="3" name="Content Placeholder 2">
            <a:extLst>
              <a:ext uri="{FF2B5EF4-FFF2-40B4-BE49-F238E27FC236}">
                <a16:creationId xmlns:a16="http://schemas.microsoft.com/office/drawing/2014/main" id="{8D0B2CEB-6F71-C232-65E1-1A2750456ECB}"/>
              </a:ext>
            </a:extLst>
          </p:cNvPr>
          <p:cNvSpPr>
            <a:spLocks noGrp="1"/>
          </p:cNvSpPr>
          <p:nvPr>
            <p:ph idx="1"/>
          </p:nvPr>
        </p:nvSpPr>
        <p:spPr>
          <a:xfrm>
            <a:off x="2286000" y="1409700"/>
            <a:ext cx="14630400" cy="8077200"/>
          </a:xfrm>
        </p:spPr>
        <p:txBody>
          <a:bodyPr>
            <a:normAutofit fontScale="92500"/>
          </a:bodyPr>
          <a:lstStyle/>
          <a:p>
            <a:r>
              <a:rPr lang="et-EE" sz="5400" dirty="0"/>
              <a:t>Asutatud 2006</a:t>
            </a:r>
          </a:p>
          <a:p>
            <a:r>
              <a:rPr lang="et-EE" sz="5400" dirty="0"/>
              <a:t>LEADER tegevusrühm</a:t>
            </a:r>
          </a:p>
          <a:p>
            <a:pPr marL="0" indent="0">
              <a:buNone/>
            </a:pPr>
            <a:r>
              <a:rPr lang="et-EE" sz="5400" dirty="0"/>
              <a:t>93 liiget, 3 sektorit</a:t>
            </a:r>
          </a:p>
          <a:p>
            <a:r>
              <a:rPr lang="et-EE" sz="5800" dirty="0"/>
              <a:t>Arengustrateegia 2024-2027</a:t>
            </a:r>
          </a:p>
          <a:p>
            <a:r>
              <a:rPr lang="et-EE" sz="6400" dirty="0"/>
              <a:t>Toetusmeetmed</a:t>
            </a:r>
          </a:p>
          <a:p>
            <a:pPr>
              <a:buFontTx/>
              <a:buChar char="-"/>
            </a:pPr>
            <a:r>
              <a:rPr lang="et-EE" sz="5800" dirty="0"/>
              <a:t>EAFRD – maaelu arengu põllumajandusfond (PRIA)</a:t>
            </a:r>
          </a:p>
          <a:p>
            <a:pPr>
              <a:buFontTx/>
              <a:buChar char="-"/>
            </a:pPr>
            <a:r>
              <a:rPr lang="et-EE" sz="5800" dirty="0"/>
              <a:t>ESF+ - Euroopa Sotsiaalfond+ (RTK)</a:t>
            </a:r>
          </a:p>
          <a:p>
            <a:pPr marL="0" indent="0">
              <a:buNone/>
            </a:pPr>
            <a:endParaRPr lang="et-EE" sz="6400" dirty="0"/>
          </a:p>
        </p:txBody>
      </p:sp>
    </p:spTree>
    <p:extLst>
      <p:ext uri="{BB962C8B-B14F-4D97-AF65-F5344CB8AC3E}">
        <p14:creationId xmlns:p14="http://schemas.microsoft.com/office/powerpoint/2010/main" val="15192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71B0607-287A-9BD5-65D6-2761C0999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357" y="295275"/>
            <a:ext cx="13716000" cy="96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D6CE"/>
        </a:solidFill>
        <a:effectLst/>
      </p:bgPr>
    </p:bg>
    <p:spTree>
      <p:nvGrpSpPr>
        <p:cNvPr id="1" name=""/>
        <p:cNvGrpSpPr/>
        <p:nvPr/>
      </p:nvGrpSpPr>
      <p:grpSpPr>
        <a:xfrm>
          <a:off x="0" y="0"/>
          <a:ext cx="0" cy="0"/>
          <a:chOff x="0" y="0"/>
          <a:chExt cx="0" cy="0"/>
        </a:xfrm>
      </p:grpSpPr>
      <p:sp>
        <p:nvSpPr>
          <p:cNvPr id="2" name="Freeform 2"/>
          <p:cNvSpPr/>
          <p:nvPr/>
        </p:nvSpPr>
        <p:spPr>
          <a:xfrm>
            <a:off x="9944100" y="1689099"/>
            <a:ext cx="7315200" cy="2992582"/>
          </a:xfrm>
          <a:custGeom>
            <a:avLst/>
            <a:gdLst/>
            <a:ahLst/>
            <a:cxnLst/>
            <a:rect l="l" t="t" r="r" b="b"/>
            <a:pathLst>
              <a:path w="7315200" h="2992582">
                <a:moveTo>
                  <a:pt x="0" y="0"/>
                </a:moveTo>
                <a:lnTo>
                  <a:pt x="7315200" y="0"/>
                </a:lnTo>
                <a:lnTo>
                  <a:pt x="7315200" y="2992582"/>
                </a:lnTo>
                <a:lnTo>
                  <a:pt x="0" y="29925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t-EE"/>
          </a:p>
        </p:txBody>
      </p:sp>
      <p:sp>
        <p:nvSpPr>
          <p:cNvPr id="3" name="TextBox 3"/>
          <p:cNvSpPr txBox="1"/>
          <p:nvPr/>
        </p:nvSpPr>
        <p:spPr>
          <a:xfrm>
            <a:off x="838200" y="1033594"/>
            <a:ext cx="8115300" cy="3359919"/>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ESF+ TOETUSMEETME EESMÄRK</a:t>
            </a:r>
          </a:p>
        </p:txBody>
      </p:sp>
      <p:sp>
        <p:nvSpPr>
          <p:cNvPr id="4" name="TextBox 4"/>
          <p:cNvSpPr txBox="1"/>
          <p:nvPr/>
        </p:nvSpPr>
        <p:spPr>
          <a:xfrm>
            <a:off x="1028700" y="5006929"/>
            <a:ext cx="8115300" cy="3682422"/>
          </a:xfrm>
          <a:prstGeom prst="rect">
            <a:avLst/>
          </a:prstGeom>
        </p:spPr>
        <p:txBody>
          <a:bodyPr lIns="0" tIns="0" rIns="0" bIns="0" rtlCol="0" anchor="t">
            <a:spAutoFit/>
          </a:bodyPr>
          <a:lstStyle/>
          <a:p>
            <a:pPr algn="l">
              <a:lnSpc>
                <a:spcPts val="2937"/>
              </a:lnSpc>
            </a:pPr>
            <a:r>
              <a:rPr lang="en-US" sz="2098" b="1">
                <a:solidFill>
                  <a:srgbClr val="2B2B2B"/>
                </a:solidFill>
                <a:latin typeface="Montserrat Medium"/>
                <a:ea typeface="Montserrat Medium"/>
                <a:cs typeface="Montserrat Medium"/>
                <a:sym typeface="Montserrat Medium"/>
              </a:rPr>
              <a:t>Panustab Saarte Koostöökogu strateegia eesmärkidesse:</a:t>
            </a: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marL="0" lvl="0" indent="0" algn="l">
              <a:lnSpc>
                <a:spcPts val="2937"/>
              </a:lnSpc>
              <a:spcBef>
                <a:spcPct val="0"/>
              </a:spcBef>
            </a:pPr>
            <a:endParaRPr lang="en-US" sz="2098" b="1">
              <a:solidFill>
                <a:srgbClr val="2B2B2B"/>
              </a:solidFill>
              <a:latin typeface="Montserrat Medium"/>
              <a:ea typeface="Montserrat Medium"/>
              <a:cs typeface="Montserrat Medium"/>
              <a:sym typeface="Montserrat Medium"/>
            </a:endParaRPr>
          </a:p>
        </p:txBody>
      </p:sp>
      <p:sp>
        <p:nvSpPr>
          <p:cNvPr id="5" name="Freeform 5"/>
          <p:cNvSpPr/>
          <p:nvPr/>
        </p:nvSpPr>
        <p:spPr>
          <a:xfrm flipH="1">
            <a:off x="9944100" y="5192735"/>
            <a:ext cx="7315200" cy="2992582"/>
          </a:xfrm>
          <a:custGeom>
            <a:avLst/>
            <a:gdLst/>
            <a:ahLst/>
            <a:cxnLst/>
            <a:rect l="l" t="t" r="r" b="b"/>
            <a:pathLst>
              <a:path w="7315200" h="2992582">
                <a:moveTo>
                  <a:pt x="7315200" y="0"/>
                </a:moveTo>
                <a:lnTo>
                  <a:pt x="0" y="0"/>
                </a:lnTo>
                <a:lnTo>
                  <a:pt x="0" y="2992582"/>
                </a:lnTo>
                <a:lnTo>
                  <a:pt x="7315200" y="2992582"/>
                </a:lnTo>
                <a:lnTo>
                  <a:pt x="73152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t-EE"/>
          </a:p>
        </p:txBody>
      </p:sp>
      <p:sp>
        <p:nvSpPr>
          <p:cNvPr id="6" name="TextBox 6"/>
          <p:cNvSpPr txBox="1"/>
          <p:nvPr/>
        </p:nvSpPr>
        <p:spPr>
          <a:xfrm>
            <a:off x="10215960" y="1708149"/>
            <a:ext cx="6765935" cy="2459922"/>
          </a:xfrm>
          <a:prstGeom prst="rect">
            <a:avLst/>
          </a:prstGeom>
        </p:spPr>
        <p:txBody>
          <a:bodyPr lIns="0" tIns="0" rIns="0" bIns="0" rtlCol="0" anchor="t">
            <a:spAutoFit/>
          </a:bodyPr>
          <a:lstStyle/>
          <a:p>
            <a:pPr algn="ctr">
              <a:lnSpc>
                <a:spcPts val="2430"/>
              </a:lnSpc>
              <a:spcBef>
                <a:spcPct val="0"/>
              </a:spcBef>
            </a:pPr>
            <a:endParaRPr/>
          </a:p>
          <a:p>
            <a:pPr marL="712438" lvl="1" indent="-356219" algn="l">
              <a:lnSpc>
                <a:spcPts val="3596"/>
              </a:lnSpc>
              <a:buFont typeface="Arial"/>
              <a:buChar char="•"/>
            </a:pPr>
            <a:r>
              <a:rPr lang="en-US" sz="3299" b="1" spc="-56">
                <a:solidFill>
                  <a:srgbClr val="2B2B2B"/>
                </a:solidFill>
                <a:latin typeface="Caladea Bold"/>
                <a:ea typeface="Caladea Bold"/>
                <a:cs typeface="Caladea Bold"/>
                <a:sym typeface="Caladea Bold"/>
              </a:rPr>
              <a:t> parandada pikaajalise hoolduse teenuste kättesaadavust ja kvaliteeti ning leevendada hoolduskoormust;</a:t>
            </a:r>
          </a:p>
          <a:p>
            <a:pPr algn="l">
              <a:lnSpc>
                <a:spcPts val="1650"/>
              </a:lnSpc>
            </a:pPr>
            <a:endParaRPr lang="en-US" sz="3299" b="1" spc="-56">
              <a:solidFill>
                <a:srgbClr val="2B2B2B"/>
              </a:solidFill>
              <a:latin typeface="Caladea Bold"/>
              <a:ea typeface="Caladea Bold"/>
              <a:cs typeface="Caladea Bold"/>
              <a:sym typeface="Caladea Bold"/>
            </a:endParaRPr>
          </a:p>
          <a:p>
            <a:pPr algn="l">
              <a:lnSpc>
                <a:spcPts val="1256"/>
              </a:lnSpc>
            </a:pPr>
            <a:endParaRPr lang="en-US" sz="3299" b="1" spc="-56">
              <a:solidFill>
                <a:srgbClr val="2B2B2B"/>
              </a:solidFill>
              <a:latin typeface="Caladea Bold"/>
              <a:ea typeface="Caladea Bold"/>
              <a:cs typeface="Caladea Bold"/>
              <a:sym typeface="Caladea Bold"/>
            </a:endParaRPr>
          </a:p>
        </p:txBody>
      </p:sp>
      <p:sp>
        <p:nvSpPr>
          <p:cNvPr id="7" name="TextBox 7"/>
          <p:cNvSpPr txBox="1"/>
          <p:nvPr/>
        </p:nvSpPr>
        <p:spPr>
          <a:xfrm>
            <a:off x="10215960" y="5533496"/>
            <a:ext cx="6465722" cy="2001002"/>
          </a:xfrm>
          <a:prstGeom prst="rect">
            <a:avLst/>
          </a:prstGeom>
        </p:spPr>
        <p:txBody>
          <a:bodyPr lIns="0" tIns="0" rIns="0" bIns="0" rtlCol="0" anchor="t">
            <a:spAutoFit/>
          </a:bodyPr>
          <a:lstStyle/>
          <a:p>
            <a:pPr algn="ctr">
              <a:lnSpc>
                <a:spcPts val="1254"/>
              </a:lnSpc>
            </a:pPr>
            <a:endParaRPr/>
          </a:p>
          <a:p>
            <a:pPr marL="713121" lvl="1" indent="-356560" algn="l">
              <a:lnSpc>
                <a:spcPts val="3600"/>
              </a:lnSpc>
              <a:buFont typeface="Arial"/>
              <a:buChar char="•"/>
            </a:pPr>
            <a:r>
              <a:rPr lang="en-US" sz="3303" b="1" spc="-56">
                <a:solidFill>
                  <a:srgbClr val="2B2B2B"/>
                </a:solidFill>
                <a:latin typeface="Caladea Bold"/>
                <a:ea typeface="Caladea Bold"/>
                <a:cs typeface="Caladea Bold"/>
                <a:sym typeface="Caladea Bold"/>
              </a:rPr>
              <a:t>tagada inimväärikus, sealhulgas vähendada vaesust ja suurendada sotsiaalset kaasatust.</a:t>
            </a:r>
          </a:p>
        </p:txBody>
      </p:sp>
      <p:sp>
        <p:nvSpPr>
          <p:cNvPr id="8" name="TextBox 8"/>
          <p:cNvSpPr txBox="1"/>
          <p:nvPr/>
        </p:nvSpPr>
        <p:spPr>
          <a:xfrm>
            <a:off x="853506" y="6049891"/>
            <a:ext cx="8084687" cy="1653649"/>
          </a:xfrm>
          <a:prstGeom prst="rect">
            <a:avLst/>
          </a:prstGeom>
        </p:spPr>
        <p:txBody>
          <a:bodyPr lIns="0" tIns="0" rIns="0" bIns="0" rtlCol="0" anchor="t">
            <a:spAutoFit/>
          </a:bodyPr>
          <a:lstStyle/>
          <a:p>
            <a:pPr algn="ctr">
              <a:lnSpc>
                <a:spcPts val="3221"/>
              </a:lnSpc>
              <a:spcBef>
                <a:spcPct val="0"/>
              </a:spcBef>
            </a:pPr>
            <a:r>
              <a:rPr lang="en-US" sz="2955" b="1" spc="-50">
                <a:solidFill>
                  <a:srgbClr val="2B2B2B"/>
                </a:solidFill>
                <a:latin typeface="Caladea Bold"/>
                <a:ea typeface="Caladea Bold"/>
                <a:cs typeface="Caladea Bold"/>
                <a:sym typeface="Caladea Bold"/>
              </a:rPr>
              <a:t>Meetme rakendamise tulemusel on tõusnud sihtrühmade kaasatus, aktiivsus ning teadlikkus vaimse ja füüsilise tervise hoidmisel, sihtrühmad on toetatud, vaim ja füüsis treenitud.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DFC6DE"/>
            </a:solidFill>
          </p:spPr>
          <p:txBody>
            <a:bodyPr/>
            <a:lstStyle/>
            <a:p>
              <a:endParaRPr lang="et-EE"/>
            </a:p>
          </p:txBody>
        </p:sp>
        <p:sp>
          <p:nvSpPr>
            <p:cNvPr id="4" name="TextBox 4"/>
            <p:cNvSpPr txBox="1"/>
            <p:nvPr/>
          </p:nvSpPr>
          <p:spPr>
            <a:xfrm>
              <a:off x="0" y="-38100"/>
              <a:ext cx="4816593"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469591" y="2565438"/>
            <a:ext cx="5285463" cy="2586503"/>
          </a:xfrm>
          <a:custGeom>
            <a:avLst/>
            <a:gdLst/>
            <a:ahLst/>
            <a:cxnLst/>
            <a:rect l="l" t="t" r="r" b="b"/>
            <a:pathLst>
              <a:path w="5285463" h="2586503">
                <a:moveTo>
                  <a:pt x="0" y="0"/>
                </a:moveTo>
                <a:lnTo>
                  <a:pt x="5285463" y="0"/>
                </a:lnTo>
                <a:lnTo>
                  <a:pt x="5285463" y="2586503"/>
                </a:lnTo>
                <a:lnTo>
                  <a:pt x="0" y="2586503"/>
                </a:lnTo>
                <a:lnTo>
                  <a:pt x="0" y="0"/>
                </a:lnTo>
                <a:close/>
              </a:path>
            </a:pathLst>
          </a:custGeom>
          <a:blipFill>
            <a:blip r:embed="rId2"/>
            <a:stretch>
              <a:fillRect/>
            </a:stretch>
          </a:blipFill>
        </p:spPr>
        <p:txBody>
          <a:bodyPr/>
          <a:lstStyle/>
          <a:p>
            <a:endParaRPr lang="et-EE"/>
          </a:p>
        </p:txBody>
      </p:sp>
      <p:sp>
        <p:nvSpPr>
          <p:cNvPr id="6" name="Freeform 6"/>
          <p:cNvSpPr/>
          <p:nvPr/>
        </p:nvSpPr>
        <p:spPr>
          <a:xfrm>
            <a:off x="2469591" y="5436023"/>
            <a:ext cx="5285463" cy="2756223"/>
          </a:xfrm>
          <a:custGeom>
            <a:avLst/>
            <a:gdLst/>
            <a:ahLst/>
            <a:cxnLst/>
            <a:rect l="l" t="t" r="r" b="b"/>
            <a:pathLst>
              <a:path w="5285463" h="2756223">
                <a:moveTo>
                  <a:pt x="0" y="0"/>
                </a:moveTo>
                <a:lnTo>
                  <a:pt x="5285463" y="0"/>
                </a:lnTo>
                <a:lnTo>
                  <a:pt x="5285463" y="2756223"/>
                </a:lnTo>
                <a:lnTo>
                  <a:pt x="0" y="2756223"/>
                </a:lnTo>
                <a:lnTo>
                  <a:pt x="0" y="0"/>
                </a:lnTo>
                <a:close/>
              </a:path>
            </a:pathLst>
          </a:custGeom>
          <a:blipFill>
            <a:blip r:embed="rId3"/>
            <a:stretch>
              <a:fillRect/>
            </a:stretch>
          </a:blipFill>
        </p:spPr>
        <p:txBody>
          <a:bodyPr/>
          <a:lstStyle/>
          <a:p>
            <a:endParaRPr lang="et-EE"/>
          </a:p>
        </p:txBody>
      </p:sp>
      <p:sp>
        <p:nvSpPr>
          <p:cNvPr id="7" name="TextBox 7"/>
          <p:cNvSpPr txBox="1"/>
          <p:nvPr/>
        </p:nvSpPr>
        <p:spPr>
          <a:xfrm>
            <a:off x="5398587" y="1415408"/>
            <a:ext cx="11506642" cy="1150030"/>
          </a:xfrm>
          <a:prstGeom prst="rect">
            <a:avLst/>
          </a:prstGeom>
        </p:spPr>
        <p:txBody>
          <a:bodyPr lIns="0" tIns="0" rIns="0" bIns="0" rtlCol="0" anchor="t">
            <a:spAutoFit/>
          </a:bodyPr>
          <a:lstStyle/>
          <a:p>
            <a:pPr algn="ctr">
              <a:lnSpc>
                <a:spcPts val="8720"/>
              </a:lnSpc>
            </a:pPr>
            <a:r>
              <a:rPr lang="en-US" sz="8000" b="1" spc="-136">
                <a:solidFill>
                  <a:srgbClr val="2B2B2B"/>
                </a:solidFill>
                <a:latin typeface="Caladea Bold"/>
                <a:ea typeface="Caladea Bold"/>
                <a:cs typeface="Caladea Bold"/>
                <a:sym typeface="Caladea Bold"/>
              </a:rPr>
              <a:t>SIHTRÜHM</a:t>
            </a:r>
          </a:p>
        </p:txBody>
      </p:sp>
      <p:sp>
        <p:nvSpPr>
          <p:cNvPr id="8" name="TextBox 8"/>
          <p:cNvSpPr txBox="1"/>
          <p:nvPr/>
        </p:nvSpPr>
        <p:spPr>
          <a:xfrm>
            <a:off x="8638577" y="3104789"/>
            <a:ext cx="7458142" cy="1469700"/>
          </a:xfrm>
          <a:prstGeom prst="rect">
            <a:avLst/>
          </a:prstGeom>
        </p:spPr>
        <p:txBody>
          <a:bodyPr lIns="0" tIns="0" rIns="0" bIns="0" rtlCol="0" anchor="t">
            <a:spAutoFit/>
          </a:bodyPr>
          <a:lstStyle/>
          <a:p>
            <a:pPr algn="l">
              <a:lnSpc>
                <a:spcPts val="2983"/>
              </a:lnSpc>
            </a:pPr>
            <a:r>
              <a:rPr lang="en-US" sz="2130" b="1">
                <a:solidFill>
                  <a:srgbClr val="2B2B2B"/>
                </a:solidFill>
                <a:latin typeface="Montserrat Medium"/>
                <a:ea typeface="Montserrat Medium"/>
                <a:cs typeface="Montserrat Medium"/>
                <a:sym typeface="Montserrat Medium"/>
              </a:rPr>
              <a:t>ESF+ TOETUSMEETME SIHTRÜHMAKS ON SAARTE KOOSTÖÖKOGU TEGEVUSPIIRKONNA:</a:t>
            </a:r>
          </a:p>
          <a:p>
            <a:pPr algn="l">
              <a:lnSpc>
                <a:spcPts val="2983"/>
              </a:lnSpc>
            </a:pPr>
            <a:endParaRPr lang="en-US" sz="2130" b="1">
              <a:solidFill>
                <a:srgbClr val="2B2B2B"/>
              </a:solidFill>
              <a:latin typeface="Montserrat Medium"/>
              <a:ea typeface="Montserrat Medium"/>
              <a:cs typeface="Montserrat Medium"/>
              <a:sym typeface="Montserrat Medium"/>
            </a:endParaRPr>
          </a:p>
          <a:p>
            <a:pPr marL="0" lvl="0" indent="0" algn="l">
              <a:lnSpc>
                <a:spcPts val="2983"/>
              </a:lnSpc>
              <a:spcBef>
                <a:spcPct val="0"/>
              </a:spcBef>
            </a:pPr>
            <a:endParaRPr lang="en-US" sz="2130" b="1">
              <a:solidFill>
                <a:srgbClr val="2B2B2B"/>
              </a:solidFill>
              <a:latin typeface="Montserrat Medium"/>
              <a:ea typeface="Montserrat Medium"/>
              <a:cs typeface="Montserrat Medium"/>
              <a:sym typeface="Montserrat Medium"/>
            </a:endParaRPr>
          </a:p>
        </p:txBody>
      </p:sp>
      <p:sp>
        <p:nvSpPr>
          <p:cNvPr id="9" name="TextBox 9"/>
          <p:cNvSpPr txBox="1"/>
          <p:nvPr/>
        </p:nvSpPr>
        <p:spPr>
          <a:xfrm>
            <a:off x="7720305" y="4593540"/>
            <a:ext cx="9184923" cy="2220595"/>
          </a:xfrm>
          <a:prstGeom prst="rect">
            <a:avLst/>
          </a:prstGeom>
        </p:spPr>
        <p:txBody>
          <a:bodyPr lIns="0" tIns="0" rIns="0" bIns="0" rtlCol="0" anchor="t">
            <a:spAutoFit/>
          </a:bodyPr>
          <a:lstStyle/>
          <a:p>
            <a:pPr marL="755649" lvl="1" indent="-377824" algn="ctr">
              <a:lnSpc>
                <a:spcPts val="3814"/>
              </a:lnSpc>
              <a:buFont typeface="Arial"/>
              <a:buChar char="•"/>
            </a:pPr>
            <a:r>
              <a:rPr lang="en-US" sz="3499" b="1" spc="-59">
                <a:solidFill>
                  <a:srgbClr val="2B2B2B"/>
                </a:solidFill>
                <a:latin typeface="Caladea Bold"/>
                <a:ea typeface="Caladea Bold"/>
                <a:cs typeface="Caladea Bold"/>
                <a:sym typeface="Caladea Bold"/>
              </a:rPr>
              <a:t>erivajadusega elanikud vanuserühmas 16+ </a:t>
            </a:r>
          </a:p>
          <a:p>
            <a:pPr algn="ctr">
              <a:lnSpc>
                <a:spcPts val="2272"/>
              </a:lnSpc>
            </a:pPr>
            <a:endParaRPr lang="en-US" sz="3499" b="1" spc="-59">
              <a:solidFill>
                <a:srgbClr val="2B2B2B"/>
              </a:solidFill>
              <a:latin typeface="Caladea Bold"/>
              <a:ea typeface="Caladea Bold"/>
              <a:cs typeface="Caladea Bold"/>
              <a:sym typeface="Caladea Bold"/>
            </a:endParaRPr>
          </a:p>
          <a:p>
            <a:pPr marL="755649" lvl="1" indent="-377824" algn="ctr">
              <a:lnSpc>
                <a:spcPts val="3814"/>
              </a:lnSpc>
              <a:buFont typeface="Arial"/>
              <a:buChar char="•"/>
            </a:pPr>
            <a:r>
              <a:rPr lang="en-US" sz="3499" b="1" spc="-59">
                <a:solidFill>
                  <a:srgbClr val="2B2B2B"/>
                </a:solidFill>
                <a:latin typeface="Caladea Bold"/>
                <a:ea typeface="Caladea Bold"/>
                <a:cs typeface="Caladea Bold"/>
                <a:sym typeface="Caladea Bold"/>
              </a:rPr>
              <a:t> vanemaealised vanuserühmas 55+, kellel on puutumus meetme eesmärgi täitmiseks planeeritud tegevustega.</a:t>
            </a:r>
          </a:p>
        </p:txBody>
      </p:sp>
      <p:sp>
        <p:nvSpPr>
          <p:cNvPr id="10" name="TextBox 10"/>
          <p:cNvSpPr txBox="1"/>
          <p:nvPr/>
        </p:nvSpPr>
        <p:spPr>
          <a:xfrm>
            <a:off x="7973019" y="7414209"/>
            <a:ext cx="8789258" cy="1074507"/>
          </a:xfrm>
          <a:prstGeom prst="rect">
            <a:avLst/>
          </a:prstGeom>
        </p:spPr>
        <p:txBody>
          <a:bodyPr lIns="0" tIns="0" rIns="0" bIns="0" rtlCol="0" anchor="t">
            <a:spAutoFit/>
          </a:bodyPr>
          <a:lstStyle/>
          <a:p>
            <a:pPr algn="ctr">
              <a:lnSpc>
                <a:spcPts val="2836"/>
              </a:lnSpc>
              <a:spcBef>
                <a:spcPct val="0"/>
              </a:spcBef>
            </a:pPr>
            <a:r>
              <a:rPr lang="en-US" sz="2601" i="1" spc="-44">
                <a:solidFill>
                  <a:srgbClr val="2B2B2B"/>
                </a:solidFill>
                <a:latin typeface="Caladea Italics"/>
                <a:ea typeface="Caladea Italics"/>
                <a:cs typeface="Caladea Italics"/>
                <a:sym typeface="Caladea Italics"/>
              </a:rPr>
              <a:t>16+ erivajadustega inimene on isik, kellel on füüsiline või psüühiline kõrvalekalle, mille tõttu ta vajab täiendavat kõrvalabi igapäevaelus toimetulekuks.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2392189" y="1460863"/>
            <a:ext cx="5895811" cy="5851592"/>
          </a:xfrm>
          <a:custGeom>
            <a:avLst/>
            <a:gdLst/>
            <a:ahLst/>
            <a:cxnLst/>
            <a:rect l="l" t="t" r="r" b="b"/>
            <a:pathLst>
              <a:path w="5895811" h="5851592">
                <a:moveTo>
                  <a:pt x="0" y="0"/>
                </a:moveTo>
                <a:lnTo>
                  <a:pt x="5895811" y="0"/>
                </a:lnTo>
                <a:lnTo>
                  <a:pt x="5895811" y="5851593"/>
                </a:lnTo>
                <a:lnTo>
                  <a:pt x="0" y="5851593"/>
                </a:lnTo>
                <a:lnTo>
                  <a:pt x="0" y="0"/>
                </a:lnTo>
                <a:close/>
              </a:path>
            </a:pathLst>
          </a:custGeom>
          <a:blipFill>
            <a:blip r:embed="rId2"/>
            <a:stretch>
              <a:fillRect/>
            </a:stretch>
          </a:blipFill>
        </p:spPr>
        <p:txBody>
          <a:bodyPr/>
          <a:lstStyle/>
          <a:p>
            <a:endParaRPr lang="et-EE"/>
          </a:p>
        </p:txBody>
      </p:sp>
      <p:sp>
        <p:nvSpPr>
          <p:cNvPr id="3" name="TextBox 3"/>
          <p:cNvSpPr txBox="1"/>
          <p:nvPr/>
        </p:nvSpPr>
        <p:spPr>
          <a:xfrm>
            <a:off x="1028700" y="1095375"/>
            <a:ext cx="8115300" cy="2254974"/>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Kes võivad olla taotlejateks?</a:t>
            </a:r>
          </a:p>
        </p:txBody>
      </p:sp>
      <p:sp>
        <p:nvSpPr>
          <p:cNvPr id="4" name="TextBox 4"/>
          <p:cNvSpPr txBox="1"/>
          <p:nvPr/>
        </p:nvSpPr>
        <p:spPr>
          <a:xfrm>
            <a:off x="1219200" y="3529595"/>
            <a:ext cx="10363200" cy="2316724"/>
          </a:xfrm>
          <a:prstGeom prst="rect">
            <a:avLst/>
          </a:prstGeom>
        </p:spPr>
        <p:txBody>
          <a:bodyPr wrap="square" lIns="0" tIns="0" rIns="0" bIns="0" rtlCol="0" anchor="t">
            <a:spAutoFit/>
          </a:bodyPr>
          <a:lstStyle/>
          <a:p>
            <a:pPr algn="l">
              <a:lnSpc>
                <a:spcPts val="4620"/>
              </a:lnSpc>
            </a:pPr>
            <a:r>
              <a:rPr lang="et-EE" sz="3300" b="1" dirty="0">
                <a:solidFill>
                  <a:srgbClr val="2B2B2B"/>
                </a:solidFill>
                <a:latin typeface="Montserrat Medium"/>
                <a:ea typeface="Montserrat Medium"/>
                <a:cs typeface="Montserrat Medium"/>
                <a:sym typeface="Montserrat Medium"/>
              </a:rPr>
              <a:t>MINIPROJEKTI TAOTLEJAKS JA </a:t>
            </a:r>
            <a:r>
              <a:rPr lang="en-US" sz="3300" b="1" dirty="0">
                <a:solidFill>
                  <a:srgbClr val="2B2B2B"/>
                </a:solidFill>
                <a:latin typeface="Montserrat Medium"/>
                <a:ea typeface="Montserrat Medium"/>
                <a:cs typeface="Montserrat Medium"/>
                <a:sym typeface="Montserrat Medium"/>
              </a:rPr>
              <a:t>TEGEVUSE ELLUVIIJAKS </a:t>
            </a:r>
            <a:r>
              <a:rPr lang="et-EE" sz="3300" b="1" dirty="0">
                <a:solidFill>
                  <a:srgbClr val="2B2B2B"/>
                </a:solidFill>
                <a:latin typeface="Montserrat Medium"/>
                <a:ea typeface="Montserrat Medium"/>
                <a:cs typeface="Montserrat Medium"/>
                <a:sym typeface="Montserrat Medium"/>
              </a:rPr>
              <a:t>saab olla</a:t>
            </a:r>
            <a:r>
              <a:rPr lang="en-US" sz="3300" b="1" dirty="0">
                <a:solidFill>
                  <a:srgbClr val="2B2B2B"/>
                </a:solidFill>
                <a:latin typeface="Montserrat Medium"/>
                <a:ea typeface="Montserrat Medium"/>
                <a:cs typeface="Montserrat Medium"/>
                <a:sym typeface="Montserrat Medium"/>
              </a:rPr>
              <a:t> PIIRKONNAS TEGUTSEV:</a:t>
            </a:r>
          </a:p>
          <a:p>
            <a:pPr algn="l">
              <a:lnSpc>
                <a:spcPts val="4620"/>
              </a:lnSpc>
            </a:pPr>
            <a:endParaRPr lang="en-US" sz="3300" b="1" dirty="0">
              <a:solidFill>
                <a:srgbClr val="2B2B2B"/>
              </a:solidFill>
              <a:latin typeface="Montserrat Medium"/>
              <a:ea typeface="Montserrat Medium"/>
              <a:cs typeface="Montserrat Medium"/>
              <a:sym typeface="Montserrat Medium"/>
            </a:endParaRPr>
          </a:p>
          <a:p>
            <a:pPr marL="0" lvl="0" indent="0" algn="l">
              <a:lnSpc>
                <a:spcPts val="4620"/>
              </a:lnSpc>
              <a:spcBef>
                <a:spcPct val="0"/>
              </a:spcBef>
            </a:pPr>
            <a:endParaRPr lang="en-US" sz="3300" b="1" dirty="0">
              <a:solidFill>
                <a:srgbClr val="2B2B2B"/>
              </a:solidFill>
              <a:latin typeface="Montserrat Medium"/>
              <a:ea typeface="Montserrat Medium"/>
              <a:cs typeface="Montserrat Medium"/>
              <a:sym typeface="Montserrat Medium"/>
            </a:endParaRPr>
          </a:p>
        </p:txBody>
      </p:sp>
      <p:grpSp>
        <p:nvGrpSpPr>
          <p:cNvPr id="5" name="Group 5"/>
          <p:cNvGrpSpPr/>
          <p:nvPr/>
        </p:nvGrpSpPr>
        <p:grpSpPr>
          <a:xfrm>
            <a:off x="-1200577" y="9799606"/>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200577" y="-677894"/>
            <a:ext cx="20689153" cy="1165289"/>
            <a:chOff x="0" y="0"/>
            <a:chExt cx="5448995" cy="306907"/>
          </a:xfrm>
        </p:grpSpPr>
        <p:sp>
          <p:nvSpPr>
            <p:cNvPr id="9" name="Freeform 9"/>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10" name="TextBox 10"/>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219200" y="5172075"/>
            <a:ext cx="8798948" cy="3500958"/>
          </a:xfrm>
          <a:prstGeom prst="rect">
            <a:avLst/>
          </a:prstGeom>
        </p:spPr>
        <p:txBody>
          <a:bodyPr lIns="0" tIns="0" rIns="0" bIns="0" rtlCol="0" anchor="t">
            <a:spAutoFit/>
          </a:bodyPr>
          <a:lstStyle/>
          <a:p>
            <a:pPr algn="just">
              <a:lnSpc>
                <a:spcPts val="3930"/>
              </a:lnSpc>
              <a:spcBef>
                <a:spcPct val="0"/>
              </a:spcBef>
            </a:pPr>
            <a:r>
              <a:rPr lang="en-US" sz="3606" b="1" spc="-61" dirty="0">
                <a:solidFill>
                  <a:srgbClr val="2B2B2B"/>
                </a:solidFill>
                <a:latin typeface="Caladea Bold"/>
                <a:ea typeface="Caladea Bold"/>
                <a:cs typeface="Caladea Bold"/>
                <a:sym typeface="Caladea Bold"/>
              </a:rPr>
              <a:t>1) </a:t>
            </a:r>
            <a:r>
              <a:rPr lang="en-US" sz="3606" b="1" spc="-61" dirty="0" err="1">
                <a:solidFill>
                  <a:srgbClr val="2B2B2B"/>
                </a:solidFill>
                <a:latin typeface="Caladea Bold"/>
                <a:ea typeface="Caladea Bold"/>
                <a:cs typeface="Caladea Bold"/>
                <a:sym typeface="Caladea Bold"/>
              </a:rPr>
              <a:t>kolmanda</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sektori</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organisatsioon</a:t>
            </a:r>
            <a:r>
              <a:rPr lang="en-US" sz="3606" b="1" spc="-61" dirty="0">
                <a:solidFill>
                  <a:srgbClr val="2B2B2B"/>
                </a:solidFill>
                <a:latin typeface="Caladea Bold"/>
                <a:ea typeface="Caladea Bold"/>
                <a:cs typeface="Caladea Bold"/>
                <a:sym typeface="Caladea Bold"/>
              </a:rPr>
              <a:t>, </a:t>
            </a:r>
          </a:p>
          <a:p>
            <a:pPr algn="just">
              <a:lnSpc>
                <a:spcPts val="3930"/>
              </a:lnSpc>
              <a:spcBef>
                <a:spcPct val="0"/>
              </a:spcBef>
            </a:pP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sh</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mittetulundusühing</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sihtasutus</a:t>
            </a:r>
            <a:r>
              <a:rPr lang="en-US" sz="3606" b="1" spc="-61" dirty="0">
                <a:solidFill>
                  <a:srgbClr val="2B2B2B"/>
                </a:solidFill>
                <a:latin typeface="Caladea Bold"/>
                <a:ea typeface="Caladea Bold"/>
                <a:cs typeface="Caladea Bold"/>
                <a:sym typeface="Caladea Bold"/>
              </a:rPr>
              <a:t>; </a:t>
            </a:r>
          </a:p>
          <a:p>
            <a:pPr algn="just">
              <a:lnSpc>
                <a:spcPts val="3930"/>
              </a:lnSpc>
              <a:spcBef>
                <a:spcPct val="0"/>
              </a:spcBef>
            </a:pPr>
            <a:endParaRPr lang="en-US" sz="3606" b="1" spc="-61" dirty="0">
              <a:solidFill>
                <a:srgbClr val="2B2B2B"/>
              </a:solidFill>
              <a:latin typeface="Caladea Bold"/>
              <a:ea typeface="Caladea Bold"/>
              <a:cs typeface="Caladea Bold"/>
              <a:sym typeface="Caladea Bold"/>
            </a:endParaRPr>
          </a:p>
          <a:p>
            <a:pPr algn="just">
              <a:lnSpc>
                <a:spcPts val="3930"/>
              </a:lnSpc>
              <a:spcBef>
                <a:spcPct val="0"/>
              </a:spcBef>
            </a:pPr>
            <a:r>
              <a:rPr lang="en-US" sz="3606" b="1" spc="-61" dirty="0">
                <a:solidFill>
                  <a:srgbClr val="2B2B2B"/>
                </a:solidFill>
                <a:latin typeface="Caladea Bold"/>
                <a:ea typeface="Caladea Bold"/>
                <a:cs typeface="Caladea Bold"/>
                <a:sym typeface="Caladea Bold"/>
              </a:rPr>
              <a:t>2) </a:t>
            </a:r>
            <a:r>
              <a:rPr lang="en-US" sz="3606" b="1" spc="-61" dirty="0" err="1">
                <a:solidFill>
                  <a:srgbClr val="2B2B2B"/>
                </a:solidFill>
                <a:latin typeface="Caladea Bold"/>
                <a:ea typeface="Caladea Bold"/>
                <a:cs typeface="Caladea Bold"/>
                <a:sym typeface="Caladea Bold"/>
              </a:rPr>
              <a:t>kohalik</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omavalitsus</a:t>
            </a:r>
            <a:r>
              <a:rPr lang="en-US" sz="3606" b="1" spc="-61" dirty="0">
                <a:solidFill>
                  <a:srgbClr val="2B2B2B"/>
                </a:solidFill>
                <a:latin typeface="Caladea Bold"/>
                <a:ea typeface="Caladea Bold"/>
                <a:cs typeface="Caladea Bold"/>
                <a:sym typeface="Caladea Bold"/>
              </a:rPr>
              <a:t>; </a:t>
            </a:r>
          </a:p>
          <a:p>
            <a:pPr algn="just">
              <a:lnSpc>
                <a:spcPts val="3930"/>
              </a:lnSpc>
              <a:spcBef>
                <a:spcPct val="0"/>
              </a:spcBef>
            </a:pPr>
            <a:endParaRPr lang="en-US" sz="3606" b="1" spc="-61" dirty="0">
              <a:solidFill>
                <a:srgbClr val="2B2B2B"/>
              </a:solidFill>
              <a:latin typeface="Caladea Bold"/>
              <a:ea typeface="Caladea Bold"/>
              <a:cs typeface="Caladea Bold"/>
              <a:sym typeface="Caladea Bold"/>
            </a:endParaRPr>
          </a:p>
          <a:p>
            <a:pPr algn="just">
              <a:lnSpc>
                <a:spcPts val="3930"/>
              </a:lnSpc>
              <a:spcBef>
                <a:spcPct val="0"/>
              </a:spcBef>
            </a:pPr>
            <a:r>
              <a:rPr lang="en-US" sz="3606" b="1" spc="-61" dirty="0">
                <a:solidFill>
                  <a:srgbClr val="2B2B2B"/>
                </a:solidFill>
                <a:latin typeface="Caladea Bold"/>
                <a:ea typeface="Caladea Bold"/>
                <a:cs typeface="Caladea Bold"/>
                <a:sym typeface="Caladea Bold"/>
              </a:rPr>
              <a:t>3) </a:t>
            </a:r>
            <a:r>
              <a:rPr lang="en-US" sz="3606" b="1" spc="-61" dirty="0" err="1">
                <a:solidFill>
                  <a:srgbClr val="2B2B2B"/>
                </a:solidFill>
                <a:latin typeface="Caladea Bold"/>
                <a:ea typeface="Caladea Bold"/>
                <a:cs typeface="Caladea Bold"/>
                <a:sym typeface="Caladea Bold"/>
              </a:rPr>
              <a:t>kohalik</a:t>
            </a:r>
            <a:r>
              <a:rPr lang="en-US" sz="3606" b="1" spc="-61" dirty="0">
                <a:solidFill>
                  <a:srgbClr val="2B2B2B"/>
                </a:solidFill>
                <a:latin typeface="Caladea Bold"/>
                <a:ea typeface="Caladea Bold"/>
                <a:cs typeface="Caladea Bold"/>
                <a:sym typeface="Caladea Bold"/>
              </a:rPr>
              <a:t> Leader </a:t>
            </a:r>
            <a:r>
              <a:rPr lang="en-US" sz="3606" b="1" spc="-61" dirty="0" err="1">
                <a:solidFill>
                  <a:srgbClr val="2B2B2B"/>
                </a:solidFill>
                <a:latin typeface="Caladea Bold"/>
                <a:ea typeface="Caladea Bold"/>
                <a:cs typeface="Caladea Bold"/>
                <a:sym typeface="Caladea Bold"/>
              </a:rPr>
              <a:t>tegevusrühm</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Saarte</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Koostöökogu</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üldkoosoleku</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otsusel</a:t>
            </a:r>
            <a:r>
              <a:rPr lang="en-US" sz="3606" b="1" spc="-61" dirty="0">
                <a:solidFill>
                  <a:srgbClr val="2B2B2B"/>
                </a:solidFill>
                <a:latin typeface="Caladea Bold"/>
                <a:ea typeface="Caladea Bold"/>
                <a:cs typeface="Caladea Bold"/>
                <a:sym typeface="Caladea Bold"/>
              </a:rPr>
              <a:t>)</a:t>
            </a:r>
          </a:p>
        </p:txBody>
      </p:sp>
      <p:sp>
        <p:nvSpPr>
          <p:cNvPr id="12" name="TextBox 12"/>
          <p:cNvSpPr txBox="1"/>
          <p:nvPr/>
        </p:nvSpPr>
        <p:spPr>
          <a:xfrm>
            <a:off x="10810808" y="7483235"/>
            <a:ext cx="1254304" cy="783639"/>
          </a:xfrm>
          <a:prstGeom prst="rect">
            <a:avLst/>
          </a:prstGeom>
        </p:spPr>
        <p:txBody>
          <a:bodyPr lIns="0" tIns="0" rIns="0" bIns="0" rtlCol="0" anchor="t">
            <a:spAutoFit/>
          </a:bodyPr>
          <a:lstStyle/>
          <a:p>
            <a:pPr algn="ctr">
              <a:lnSpc>
                <a:spcPts val="5957"/>
              </a:lnSpc>
              <a:spcBef>
                <a:spcPct val="0"/>
              </a:spcBef>
            </a:pPr>
            <a:r>
              <a:rPr lang="en-US" sz="5465" b="1" spc="-92">
                <a:solidFill>
                  <a:srgbClr val="F6931C"/>
                </a:solidFill>
                <a:latin typeface="Caladea Bold"/>
                <a:ea typeface="Caladea Bold"/>
                <a:cs typeface="Caladea Bold"/>
                <a:sym typeface="Caladea Bold"/>
              </a:rPr>
              <a:t>NB! </a:t>
            </a:r>
          </a:p>
        </p:txBody>
      </p:sp>
      <p:sp>
        <p:nvSpPr>
          <p:cNvPr id="13" name="TextBox 13"/>
          <p:cNvSpPr txBox="1"/>
          <p:nvPr/>
        </p:nvSpPr>
        <p:spPr>
          <a:xfrm>
            <a:off x="10810808" y="8285924"/>
            <a:ext cx="7055462" cy="837298"/>
          </a:xfrm>
          <a:prstGeom prst="rect">
            <a:avLst/>
          </a:prstGeom>
        </p:spPr>
        <p:txBody>
          <a:bodyPr lIns="0" tIns="0" rIns="0" bIns="0" rtlCol="0" anchor="t">
            <a:spAutoFit/>
          </a:bodyPr>
          <a:lstStyle/>
          <a:p>
            <a:pPr algn="l">
              <a:lnSpc>
                <a:spcPts val="3257"/>
              </a:lnSpc>
              <a:spcBef>
                <a:spcPct val="0"/>
              </a:spcBef>
            </a:pPr>
            <a:r>
              <a:rPr lang="en-US" sz="2988" b="1" spc="-50" dirty="0" err="1">
                <a:solidFill>
                  <a:srgbClr val="F6931C"/>
                </a:solidFill>
                <a:latin typeface="Caladea Bold"/>
                <a:ea typeface="Caladea Bold"/>
                <a:cs typeface="Caladea Bold"/>
                <a:sym typeface="Caladea Bold"/>
              </a:rPr>
              <a:t>Üks</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taotleja</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võib</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ühes</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taotlusvoorus</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esitada</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ühe</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taotluse</a:t>
            </a:r>
            <a:r>
              <a:rPr lang="en-US" sz="2988" b="1" spc="-50" dirty="0">
                <a:solidFill>
                  <a:srgbClr val="F6931C"/>
                </a:solidFill>
                <a:latin typeface="Caladea Bold"/>
                <a:ea typeface="Caladea Bold"/>
                <a:cs typeface="Caladea Bold"/>
                <a:sym typeface="Caladea Bol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D6CE"/>
        </a:solidFill>
        <a:effectLst/>
      </p:bgPr>
    </p:bg>
    <p:spTree>
      <p:nvGrpSpPr>
        <p:cNvPr id="1" name=""/>
        <p:cNvGrpSpPr/>
        <p:nvPr/>
      </p:nvGrpSpPr>
      <p:grpSpPr>
        <a:xfrm>
          <a:off x="0" y="0"/>
          <a:ext cx="0" cy="0"/>
          <a:chOff x="0" y="0"/>
          <a:chExt cx="0" cy="0"/>
        </a:xfrm>
      </p:grpSpPr>
      <p:sp>
        <p:nvSpPr>
          <p:cNvPr id="2" name="Freeform 2"/>
          <p:cNvSpPr/>
          <p:nvPr/>
        </p:nvSpPr>
        <p:spPr>
          <a:xfrm>
            <a:off x="1028700" y="1917228"/>
            <a:ext cx="4472451" cy="4109065"/>
          </a:xfrm>
          <a:custGeom>
            <a:avLst/>
            <a:gdLst/>
            <a:ahLst/>
            <a:cxnLst/>
            <a:rect l="l" t="t" r="r" b="b"/>
            <a:pathLst>
              <a:path w="4472451" h="4109065">
                <a:moveTo>
                  <a:pt x="0" y="0"/>
                </a:moveTo>
                <a:lnTo>
                  <a:pt x="4472451" y="0"/>
                </a:lnTo>
                <a:lnTo>
                  <a:pt x="4472451" y="4109064"/>
                </a:lnTo>
                <a:lnTo>
                  <a:pt x="0" y="4109064"/>
                </a:lnTo>
                <a:lnTo>
                  <a:pt x="0" y="0"/>
                </a:lnTo>
                <a:close/>
              </a:path>
            </a:pathLst>
          </a:custGeom>
          <a:blipFill>
            <a:blip r:embed="rId2"/>
            <a:stretch>
              <a:fillRect/>
            </a:stretch>
          </a:blipFill>
        </p:spPr>
        <p:txBody>
          <a:bodyPr/>
          <a:lstStyle/>
          <a:p>
            <a:endParaRPr lang="et-EE"/>
          </a:p>
        </p:txBody>
      </p:sp>
      <p:sp>
        <p:nvSpPr>
          <p:cNvPr id="3" name="TextBox 3"/>
          <p:cNvSpPr txBox="1"/>
          <p:nvPr/>
        </p:nvSpPr>
        <p:spPr>
          <a:xfrm>
            <a:off x="6525682" y="487023"/>
            <a:ext cx="8295639" cy="1150030"/>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Nõuded taotlejale</a:t>
            </a:r>
          </a:p>
        </p:txBody>
      </p:sp>
      <p:sp>
        <p:nvSpPr>
          <p:cNvPr id="4" name="TextBox 4"/>
          <p:cNvSpPr txBox="1"/>
          <p:nvPr/>
        </p:nvSpPr>
        <p:spPr>
          <a:xfrm>
            <a:off x="9144000" y="5031289"/>
            <a:ext cx="7960284" cy="339702"/>
          </a:xfrm>
          <a:prstGeom prst="rect">
            <a:avLst/>
          </a:prstGeom>
        </p:spPr>
        <p:txBody>
          <a:bodyPr lIns="0" tIns="0" rIns="0" bIns="0" rtlCol="0" anchor="t">
            <a:spAutoFit/>
          </a:bodyPr>
          <a:lstStyle/>
          <a:p>
            <a:pPr marL="0" lvl="0" indent="0" algn="l">
              <a:lnSpc>
                <a:spcPts val="2800"/>
              </a:lnSpc>
              <a:spcBef>
                <a:spcPct val="0"/>
              </a:spcBef>
            </a:pPr>
            <a:endParaRPr/>
          </a:p>
        </p:txBody>
      </p:sp>
      <p:sp>
        <p:nvSpPr>
          <p:cNvPr id="5" name="TextBox 5"/>
          <p:cNvSpPr txBox="1"/>
          <p:nvPr/>
        </p:nvSpPr>
        <p:spPr>
          <a:xfrm>
            <a:off x="5892579" y="2113585"/>
            <a:ext cx="12245453" cy="6876501"/>
          </a:xfrm>
          <a:prstGeom prst="rect">
            <a:avLst/>
          </a:prstGeom>
        </p:spPr>
        <p:txBody>
          <a:bodyPr lIns="0" tIns="0" rIns="0" bIns="0" rtlCol="0" anchor="t">
            <a:spAutoFit/>
          </a:bodyPr>
          <a:lstStyle/>
          <a:p>
            <a:pPr marL="722393" lvl="1" indent="-361196" algn="l">
              <a:lnSpc>
                <a:spcPts val="3647"/>
              </a:lnSpc>
              <a:buFont typeface="Arial"/>
              <a:buChar char="•"/>
            </a:pPr>
            <a:r>
              <a:rPr lang="en-US" sz="3345" spc="-56" dirty="0" err="1">
                <a:solidFill>
                  <a:srgbClr val="2B2B2B"/>
                </a:solidFill>
                <a:latin typeface="Caladea"/>
                <a:ea typeface="Caladea"/>
                <a:cs typeface="Caladea"/>
                <a:sym typeface="Caladea"/>
              </a:rPr>
              <a:t>tal</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ole </a:t>
            </a:r>
            <a:r>
              <a:rPr lang="en-US" sz="3345" spc="-56" dirty="0" err="1">
                <a:solidFill>
                  <a:srgbClr val="2B2B2B"/>
                </a:solidFill>
                <a:latin typeface="Caladea"/>
                <a:ea typeface="Caladea"/>
                <a:cs typeface="Caladea"/>
                <a:sym typeface="Caladea"/>
              </a:rPr>
              <a:t>riikliku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maksu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võlga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tema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riikliku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maksu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võla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tasumine</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ajatatud</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err="1">
                <a:solidFill>
                  <a:srgbClr val="2B2B2B"/>
                </a:solidFill>
                <a:latin typeface="Caladea"/>
                <a:ea typeface="Caladea"/>
                <a:cs typeface="Caladea"/>
                <a:sym typeface="Caladea"/>
              </a:rPr>
              <a:t>tema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suhtes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ole </a:t>
            </a:r>
            <a:r>
              <a:rPr lang="en-US" sz="3345" spc="-56" dirty="0" err="1">
                <a:solidFill>
                  <a:srgbClr val="2B2B2B"/>
                </a:solidFill>
                <a:latin typeface="Caladea"/>
                <a:ea typeface="Caladea"/>
                <a:cs typeface="Caladea"/>
                <a:sym typeface="Caladea"/>
              </a:rPr>
              <a:t>algatatud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likvideerimismenetlust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ega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pankrotiseaduse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kohaselt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nimetatud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ajutist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pankrotihaldurit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kohtuotsusega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välja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kuulutatud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pankrotti</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mittetulundusühing</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sihtasutus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kes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toetust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taotleb</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tähtajaliselt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asutatud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tohi see </a:t>
            </a:r>
            <a:r>
              <a:rPr lang="en-US" sz="3345" spc="-56" dirty="0" err="1">
                <a:solidFill>
                  <a:srgbClr val="2B2B2B"/>
                </a:solidFill>
                <a:latin typeface="Caladea"/>
                <a:ea typeface="Caladea"/>
                <a:cs typeface="Caladea"/>
                <a:sym typeface="Caladea"/>
              </a:rPr>
              <a:t>tähtaeg</a:t>
            </a:r>
            <a:r>
              <a:rPr lang="en-US" sz="3345" spc="-56" dirty="0">
                <a:solidFill>
                  <a:srgbClr val="2B2B2B"/>
                </a:solidFill>
                <a:latin typeface="Caladea"/>
                <a:ea typeface="Caladea"/>
                <a:cs typeface="Caladea"/>
                <a:sym typeface="Caladea"/>
              </a:rPr>
              <a:t> olla </a:t>
            </a:r>
            <a:r>
              <a:rPr lang="en-US" sz="3345" spc="-56" dirty="0" err="1">
                <a:solidFill>
                  <a:srgbClr val="2B2B2B"/>
                </a:solidFill>
                <a:latin typeface="Caladea"/>
                <a:ea typeface="Caladea"/>
                <a:cs typeface="Caladea"/>
                <a:sym typeface="Caladea"/>
              </a:rPr>
              <a:t>lühem</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kaks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aastat</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err="1">
                <a:solidFill>
                  <a:srgbClr val="2B2B2B"/>
                </a:solidFill>
                <a:latin typeface="Caladea"/>
                <a:ea typeface="Caladea"/>
                <a:cs typeface="Caladea"/>
                <a:sym typeface="Caladea"/>
              </a:rPr>
              <a:t>taotleja</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esitanud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taotluse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esitamise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hetkeks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äriregistrile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viimase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majandusaasta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aruande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mille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äriregistrile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esitamise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tähtaeg</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saabunud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juhul</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taotlejal</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kohustus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esitada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äriregistrile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majandusaasta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aruanne</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taotleja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ole </a:t>
            </a:r>
            <a:r>
              <a:rPr lang="en-US" sz="3345" spc="-56" dirty="0" err="1">
                <a:solidFill>
                  <a:srgbClr val="2B2B2B"/>
                </a:solidFill>
                <a:latin typeface="Caladea"/>
                <a:ea typeface="Caladea"/>
                <a:cs typeface="Caladea"/>
                <a:sym typeface="Caladea"/>
              </a:rPr>
              <a:t>toetatava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tegevuse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elluviimist</a:t>
            </a:r>
            <a:r>
              <a:rPr lang="en-US" sz="3345" spc="-56" dirty="0">
                <a:solidFill>
                  <a:srgbClr val="2B2B2B"/>
                </a:solidFill>
                <a:latin typeface="Caladea"/>
                <a:ea typeface="Caladea"/>
                <a:cs typeface="Caladea"/>
                <a:sym typeface="Caladea"/>
              </a:rPr>
              <a:t> </a:t>
            </a:r>
            <a:r>
              <a:rPr lang="en-US" sz="3345" b="1" spc="-56" dirty="0" err="1">
                <a:solidFill>
                  <a:srgbClr val="2B2B2B"/>
                </a:solidFill>
                <a:latin typeface="Caladea Bold"/>
                <a:ea typeface="Caladea Bold"/>
                <a:cs typeface="Caladea Bold"/>
                <a:sym typeface="Caladea Bold"/>
              </a:rPr>
              <a:t>alustanud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varem</a:t>
            </a:r>
            <a:r>
              <a:rPr lang="en-US" sz="3345" b="1" spc="-56" dirty="0">
                <a:solidFill>
                  <a:srgbClr val="2B2B2B"/>
                </a:solidFill>
                <a:latin typeface="Caladea Bold"/>
                <a:ea typeface="Caladea Bold"/>
                <a:cs typeface="Caladea Bold"/>
                <a:sym typeface="Caladea Bold"/>
              </a:rPr>
              <a:t> ja </a:t>
            </a:r>
            <a:r>
              <a:rPr lang="en-US" sz="3345" b="1" spc="-56" dirty="0" err="1">
                <a:solidFill>
                  <a:srgbClr val="2B2B2B"/>
                </a:solidFill>
                <a:latin typeface="Caladea Bold"/>
                <a:ea typeface="Caladea Bold"/>
                <a:cs typeface="Caladea Bold"/>
                <a:sym typeface="Caladea Bold"/>
              </a:rPr>
              <a:t>tegevuse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elluviimist</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tõendavad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dokumendid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ei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või</a:t>
            </a:r>
            <a:r>
              <a:rPr lang="en-US" sz="3345" b="1" spc="-56" dirty="0">
                <a:solidFill>
                  <a:srgbClr val="2B2B2B"/>
                </a:solidFill>
                <a:latin typeface="Caladea Bold"/>
                <a:ea typeface="Caladea Bold"/>
                <a:cs typeface="Caladea Bold"/>
                <a:sym typeface="Caladea Bold"/>
              </a:rPr>
              <a:t> olla </a:t>
            </a:r>
            <a:r>
              <a:rPr lang="en-US" sz="3345" b="1" spc="-56" dirty="0" err="1">
                <a:solidFill>
                  <a:srgbClr val="2B2B2B"/>
                </a:solidFill>
                <a:latin typeface="Caladea Bold"/>
                <a:ea typeface="Caladea Bold"/>
                <a:cs typeface="Caladea Bold"/>
                <a:sym typeface="Caladea Bold"/>
              </a:rPr>
              <a:t>väljastatud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varem</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kui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kohaliku</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tegevusgrupi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juhatuse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poolt</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miniprojekti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kinnitamise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päevale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järgneval</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päeval</a:t>
            </a:r>
            <a:r>
              <a:rPr lang="en-US" sz="3345" b="1" spc="-56" dirty="0">
                <a:solidFill>
                  <a:srgbClr val="2B2B2B"/>
                </a:solidFill>
                <a:latin typeface="Caladea Bold"/>
                <a:ea typeface="Caladea Bold"/>
                <a:cs typeface="Caladea Bold"/>
                <a:sym typeface="Caladea Bold"/>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81150" y="3797457"/>
            <a:ext cx="8115300" cy="2254974"/>
          </a:xfrm>
          <a:prstGeom prst="rect">
            <a:avLst/>
          </a:prstGeom>
        </p:spPr>
        <p:txBody>
          <a:bodyPr lIns="0" tIns="0" rIns="0" bIns="0" rtlCol="0" anchor="t">
            <a:spAutoFit/>
          </a:bodyPr>
          <a:lstStyle/>
          <a:p>
            <a:pPr algn="l">
              <a:lnSpc>
                <a:spcPts val="8720"/>
              </a:lnSpc>
            </a:pPr>
            <a:r>
              <a:rPr lang="en-US" sz="8000" b="1" spc="-136" dirty="0" err="1">
                <a:solidFill>
                  <a:srgbClr val="2B2B2B"/>
                </a:solidFill>
                <a:latin typeface="Caladea Bold"/>
                <a:ea typeface="Caladea Bold"/>
                <a:cs typeface="Caladea Bold"/>
                <a:sym typeface="Caladea Bold"/>
              </a:rPr>
              <a:t>Nõuded</a:t>
            </a:r>
            <a:r>
              <a:rPr lang="en-US" sz="8000" b="1" spc="-136" dirty="0">
                <a:solidFill>
                  <a:srgbClr val="2B2B2B"/>
                </a:solidFill>
                <a:latin typeface="Caladea Bold"/>
                <a:ea typeface="Caladea Bold"/>
                <a:cs typeface="Caladea Bold"/>
                <a:sym typeface="Caladea Bold"/>
              </a:rPr>
              <a:t> </a:t>
            </a:r>
            <a:r>
              <a:rPr lang="en-US" sz="8000" b="1" spc="-136" dirty="0" err="1">
                <a:solidFill>
                  <a:srgbClr val="2B2B2B"/>
                </a:solidFill>
                <a:latin typeface="Caladea Bold"/>
                <a:ea typeface="Caladea Bold"/>
                <a:cs typeface="Caladea Bold"/>
                <a:sym typeface="Caladea Bold"/>
              </a:rPr>
              <a:t>toetuse</a:t>
            </a:r>
            <a:r>
              <a:rPr lang="en-US" sz="8000" b="1" spc="-136" dirty="0">
                <a:solidFill>
                  <a:srgbClr val="2B2B2B"/>
                </a:solidFill>
                <a:latin typeface="Caladea Bold"/>
                <a:ea typeface="Caladea Bold"/>
                <a:cs typeface="Caladea Bold"/>
                <a:sym typeface="Caladea Bold"/>
              </a:rPr>
              <a:t> </a:t>
            </a:r>
            <a:r>
              <a:rPr lang="en-US" sz="8000" b="1" spc="-136" dirty="0" err="1">
                <a:solidFill>
                  <a:srgbClr val="2B2B2B"/>
                </a:solidFill>
                <a:latin typeface="Caladea Bold"/>
                <a:ea typeface="Caladea Bold"/>
                <a:cs typeface="Caladea Bold"/>
                <a:sym typeface="Caladea Bold"/>
              </a:rPr>
              <a:t>saajale</a:t>
            </a:r>
            <a:r>
              <a:rPr lang="en-US" sz="8000" b="1" spc="-136" dirty="0">
                <a:solidFill>
                  <a:srgbClr val="2B2B2B"/>
                </a:solidFill>
                <a:latin typeface="Caladea Bold"/>
                <a:ea typeface="Caladea Bold"/>
                <a:cs typeface="Caladea Bold"/>
                <a:sym typeface="Caladea Bold"/>
              </a:rPr>
              <a:t>!</a:t>
            </a:r>
          </a:p>
        </p:txBody>
      </p:sp>
      <p:grpSp>
        <p:nvGrpSpPr>
          <p:cNvPr id="9" name="Group 9"/>
          <p:cNvGrpSpPr/>
          <p:nvPr/>
        </p:nvGrpSpPr>
        <p:grpSpPr>
          <a:xfrm>
            <a:off x="9989457" y="1121923"/>
            <a:ext cx="7387580" cy="2649574"/>
            <a:chOff x="0" y="-29474"/>
            <a:chExt cx="2473053" cy="886966"/>
          </a:xfrm>
        </p:grpSpPr>
        <p:sp>
          <p:nvSpPr>
            <p:cNvPr id="10" name="Freeform 10"/>
            <p:cNvSpPr/>
            <p:nvPr/>
          </p:nvSpPr>
          <p:spPr>
            <a:xfrm>
              <a:off x="0" y="-29474"/>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txBody>
            <a:bodyPr/>
            <a:lstStyle/>
            <a:p>
              <a:endParaRPr lang="et-EE"/>
            </a:p>
          </p:txBody>
        </p:sp>
        <p:sp>
          <p:nvSpPr>
            <p:cNvPr id="11" name="TextBox 11"/>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grpSp>
        <p:nvGrpSpPr>
          <p:cNvPr id="12" name="Group 12"/>
          <p:cNvGrpSpPr/>
          <p:nvPr/>
        </p:nvGrpSpPr>
        <p:grpSpPr>
          <a:xfrm>
            <a:off x="9982200" y="4265179"/>
            <a:ext cx="7387580" cy="2561528"/>
            <a:chOff x="0" y="0"/>
            <a:chExt cx="2473053" cy="857492"/>
          </a:xfrm>
        </p:grpSpPr>
        <p:sp>
          <p:nvSpPr>
            <p:cNvPr id="13" name="Freeform 13"/>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txBody>
            <a:bodyPr/>
            <a:lstStyle/>
            <a:p>
              <a:endParaRPr lang="et-EE"/>
            </a:p>
          </p:txBody>
        </p:sp>
        <p:sp>
          <p:nvSpPr>
            <p:cNvPr id="14" name="TextBox 14"/>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grpSp>
        <p:nvGrpSpPr>
          <p:cNvPr id="15" name="Group 15"/>
          <p:cNvGrpSpPr/>
          <p:nvPr/>
        </p:nvGrpSpPr>
        <p:grpSpPr>
          <a:xfrm>
            <a:off x="9953171" y="7005371"/>
            <a:ext cx="7387580" cy="2561528"/>
            <a:chOff x="0" y="0"/>
            <a:chExt cx="2473053" cy="857492"/>
          </a:xfrm>
        </p:grpSpPr>
        <p:sp>
          <p:nvSpPr>
            <p:cNvPr id="16" name="Freeform 16"/>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txBody>
            <a:bodyPr/>
            <a:lstStyle/>
            <a:p>
              <a:endParaRPr lang="et-EE"/>
            </a:p>
          </p:txBody>
        </p:sp>
        <p:sp>
          <p:nvSpPr>
            <p:cNvPr id="17" name="TextBox 17"/>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sp>
        <p:nvSpPr>
          <p:cNvPr id="18" name="TextBox 18"/>
          <p:cNvSpPr txBox="1"/>
          <p:nvPr/>
        </p:nvSpPr>
        <p:spPr>
          <a:xfrm>
            <a:off x="11829389" y="1729928"/>
            <a:ext cx="4497301" cy="230505"/>
          </a:xfrm>
          <a:prstGeom prst="rect">
            <a:avLst/>
          </a:prstGeom>
        </p:spPr>
        <p:txBody>
          <a:bodyPr lIns="0" tIns="0" rIns="0" bIns="0" rtlCol="0" anchor="t">
            <a:spAutoFit/>
          </a:bodyPr>
          <a:lstStyle/>
          <a:p>
            <a:pPr marL="0" lvl="0" indent="0" algn="just">
              <a:lnSpc>
                <a:spcPts val="1890"/>
              </a:lnSpc>
              <a:spcBef>
                <a:spcPct val="0"/>
              </a:spcBef>
            </a:pPr>
            <a:endParaRPr/>
          </a:p>
        </p:txBody>
      </p:sp>
      <p:sp>
        <p:nvSpPr>
          <p:cNvPr id="19" name="TextBox 19"/>
          <p:cNvSpPr txBox="1"/>
          <p:nvPr/>
        </p:nvSpPr>
        <p:spPr>
          <a:xfrm>
            <a:off x="11829389" y="7116892"/>
            <a:ext cx="4497301" cy="230505"/>
          </a:xfrm>
          <a:prstGeom prst="rect">
            <a:avLst/>
          </a:prstGeom>
        </p:spPr>
        <p:txBody>
          <a:bodyPr lIns="0" tIns="0" rIns="0" bIns="0" rtlCol="0" anchor="t">
            <a:spAutoFit/>
          </a:bodyPr>
          <a:lstStyle/>
          <a:p>
            <a:pPr marL="0" lvl="0" indent="0" algn="just">
              <a:lnSpc>
                <a:spcPts val="1890"/>
              </a:lnSpc>
              <a:spcBef>
                <a:spcPct val="0"/>
              </a:spcBef>
            </a:pPr>
            <a:endParaRPr/>
          </a:p>
        </p:txBody>
      </p:sp>
      <p:sp>
        <p:nvSpPr>
          <p:cNvPr id="20" name="TextBox 20"/>
          <p:cNvSpPr txBox="1"/>
          <p:nvPr/>
        </p:nvSpPr>
        <p:spPr>
          <a:xfrm>
            <a:off x="10126637" y="1898838"/>
            <a:ext cx="1381264" cy="1149985"/>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1.</a:t>
            </a:r>
          </a:p>
        </p:txBody>
      </p:sp>
      <p:sp>
        <p:nvSpPr>
          <p:cNvPr id="21" name="TextBox 21"/>
          <p:cNvSpPr txBox="1"/>
          <p:nvPr/>
        </p:nvSpPr>
        <p:spPr>
          <a:xfrm>
            <a:off x="10126637" y="4600449"/>
            <a:ext cx="1381264" cy="1149985"/>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2.</a:t>
            </a:r>
          </a:p>
        </p:txBody>
      </p:sp>
      <p:sp>
        <p:nvSpPr>
          <p:cNvPr id="22" name="TextBox 22"/>
          <p:cNvSpPr txBox="1"/>
          <p:nvPr/>
        </p:nvSpPr>
        <p:spPr>
          <a:xfrm>
            <a:off x="10144780" y="7278696"/>
            <a:ext cx="1381264" cy="1149985"/>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3.</a:t>
            </a:r>
          </a:p>
        </p:txBody>
      </p:sp>
      <p:sp>
        <p:nvSpPr>
          <p:cNvPr id="23" name="TextBox 23"/>
          <p:cNvSpPr txBox="1"/>
          <p:nvPr/>
        </p:nvSpPr>
        <p:spPr>
          <a:xfrm>
            <a:off x="11507901" y="1372217"/>
            <a:ext cx="5047247" cy="2513509"/>
          </a:xfrm>
          <a:prstGeom prst="rect">
            <a:avLst/>
          </a:prstGeom>
        </p:spPr>
        <p:txBody>
          <a:bodyPr lIns="0" tIns="0" rIns="0" bIns="0" rtlCol="0" anchor="t">
            <a:spAutoFit/>
          </a:bodyPr>
          <a:lstStyle/>
          <a:p>
            <a:pPr algn="l">
              <a:lnSpc>
                <a:spcPts val="2834"/>
              </a:lnSpc>
              <a:spcBef>
                <a:spcPct val="0"/>
              </a:spcBef>
            </a:pPr>
            <a:r>
              <a:rPr lang="en-US" sz="2600" b="1" spc="-44" dirty="0" err="1">
                <a:solidFill>
                  <a:srgbClr val="2B2B2B"/>
                </a:solidFill>
                <a:latin typeface="Caladea Bold"/>
                <a:ea typeface="Caladea Bold"/>
                <a:cs typeface="Caladea Bold"/>
                <a:sym typeface="Caladea Bold"/>
              </a:rPr>
              <a:t>Toetuse</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saaja</a:t>
            </a:r>
            <a:r>
              <a:rPr lang="en-US" sz="2600" b="1" spc="-44" dirty="0">
                <a:solidFill>
                  <a:srgbClr val="2B2B2B"/>
                </a:solidFill>
                <a:latin typeface="Caladea Bold"/>
                <a:ea typeface="Caladea Bold"/>
                <a:cs typeface="Caladea Bold"/>
                <a:sym typeface="Caladea Bold"/>
              </a:rPr>
              <a:t> </a:t>
            </a:r>
            <a:r>
              <a:rPr lang="et-EE" sz="2600" b="1" spc="-44" dirty="0">
                <a:solidFill>
                  <a:srgbClr val="2B2B2B"/>
                </a:solidFill>
                <a:latin typeface="Caladea Bold"/>
                <a:ea typeface="Caladea Bold"/>
                <a:cs typeface="Caladea Bold"/>
                <a:sym typeface="Caladea Bold"/>
              </a:rPr>
              <a:t> saadab info 5 tp enne tegevuse toimumist SKK-le.</a:t>
            </a:r>
          </a:p>
          <a:p>
            <a:pPr algn="l">
              <a:lnSpc>
                <a:spcPts val="2834"/>
              </a:lnSpc>
              <a:spcBef>
                <a:spcPct val="0"/>
              </a:spcBef>
            </a:pPr>
            <a:r>
              <a:rPr lang="et-EE" sz="2600" b="1" spc="-44" dirty="0">
                <a:solidFill>
                  <a:srgbClr val="2B2B2B"/>
                </a:solidFill>
                <a:latin typeface="Caladea Bold"/>
                <a:ea typeface="Caladea Bold"/>
                <a:cs typeface="Caladea Bold"/>
                <a:sym typeface="Caladea Bold"/>
              </a:rPr>
              <a:t>V</a:t>
            </a:r>
            <a:r>
              <a:rPr lang="en-US" sz="2600" b="1" spc="-44" dirty="0" err="1">
                <a:solidFill>
                  <a:srgbClr val="2B2B2B"/>
                </a:solidFill>
                <a:latin typeface="Caladea Bold"/>
                <a:ea typeface="Caladea Bold"/>
                <a:cs typeface="Caladea Bold"/>
                <a:sym typeface="Caladea Bold"/>
              </a:rPr>
              <a:t>iib</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tegevused</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ellu</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taotluses</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lubatud</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mahus</a:t>
            </a:r>
            <a:r>
              <a:rPr lang="en-US" sz="2600" b="1" spc="-44" dirty="0">
                <a:solidFill>
                  <a:srgbClr val="2B2B2B"/>
                </a:solidFill>
                <a:latin typeface="Caladea Bold"/>
                <a:ea typeface="Caladea Bold"/>
                <a:cs typeface="Caladea Bold"/>
                <a:sym typeface="Caladea Bold"/>
              </a:rPr>
              <a:t> ja </a:t>
            </a:r>
            <a:r>
              <a:rPr lang="en-US" sz="2600" b="1" spc="-44" dirty="0" err="1">
                <a:solidFill>
                  <a:srgbClr val="2B2B2B"/>
                </a:solidFill>
                <a:latin typeface="Caladea Bold"/>
                <a:ea typeface="Caladea Bold"/>
                <a:cs typeface="Caladea Bold"/>
                <a:sym typeface="Caladea Bold"/>
              </a:rPr>
              <a:t>aja</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jooksul</a:t>
            </a:r>
            <a:r>
              <a:rPr lang="et-EE" sz="2600" b="1" spc="-44" dirty="0">
                <a:solidFill>
                  <a:srgbClr val="2B2B2B"/>
                </a:solidFill>
                <a:latin typeface="Caladea Bold"/>
                <a:ea typeface="Caladea Bold"/>
                <a:cs typeface="Caladea Bold"/>
                <a:sym typeface="Caladea Bold"/>
              </a:rPr>
              <a:t>, tagades ise arveldused teenusepakkujatega.</a:t>
            </a:r>
          </a:p>
          <a:p>
            <a:pPr algn="l">
              <a:lnSpc>
                <a:spcPts val="2834"/>
              </a:lnSpc>
              <a:spcBef>
                <a:spcPct val="0"/>
              </a:spcBef>
            </a:pPr>
            <a:endParaRPr lang="en-US" sz="2600" b="1" spc="-44" dirty="0">
              <a:solidFill>
                <a:srgbClr val="2B2B2B"/>
              </a:solidFill>
              <a:latin typeface="Caladea Bold"/>
              <a:ea typeface="Caladea Bold"/>
              <a:cs typeface="Caladea Bold"/>
              <a:sym typeface="Caladea Bold"/>
            </a:endParaRPr>
          </a:p>
        </p:txBody>
      </p:sp>
      <p:sp>
        <p:nvSpPr>
          <p:cNvPr id="24" name="TextBox 24"/>
          <p:cNvSpPr txBox="1"/>
          <p:nvPr/>
        </p:nvSpPr>
        <p:spPr>
          <a:xfrm>
            <a:off x="11500563" y="4605095"/>
            <a:ext cx="5054585" cy="1795363"/>
          </a:xfrm>
          <a:prstGeom prst="rect">
            <a:avLst/>
          </a:prstGeom>
        </p:spPr>
        <p:txBody>
          <a:bodyPr lIns="0" tIns="0" rIns="0" bIns="0" rtlCol="0" anchor="t">
            <a:spAutoFit/>
          </a:bodyPr>
          <a:lstStyle/>
          <a:p>
            <a:pPr algn="l">
              <a:lnSpc>
                <a:spcPts val="2849"/>
              </a:lnSpc>
              <a:spcBef>
                <a:spcPct val="0"/>
              </a:spcBef>
            </a:pPr>
            <a:r>
              <a:rPr lang="et-EE" sz="2614" b="1" spc="-44" dirty="0">
                <a:solidFill>
                  <a:srgbClr val="2B2B2B"/>
                </a:solidFill>
                <a:latin typeface="Caladea Bold"/>
                <a:ea typeface="Caladea Bold"/>
                <a:cs typeface="Caladea Bold"/>
                <a:sym typeface="Caladea Bold"/>
              </a:rPr>
              <a:t>E</a:t>
            </a:r>
            <a:r>
              <a:rPr lang="en-US" sz="2614" b="1" spc="-44" dirty="0" err="1">
                <a:solidFill>
                  <a:srgbClr val="2B2B2B"/>
                </a:solidFill>
                <a:latin typeface="Caladea Bold"/>
                <a:ea typeface="Caladea Bold"/>
                <a:cs typeface="Caladea Bold"/>
                <a:sym typeface="Caladea Bold"/>
              </a:rPr>
              <a:t>sitab</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tegevuste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aruande</a:t>
            </a:r>
            <a:r>
              <a:rPr lang="en-US" sz="2614" b="1" spc="-44" dirty="0">
                <a:solidFill>
                  <a:srgbClr val="2B2B2B"/>
                </a:solidFill>
                <a:latin typeface="Caladea Bold"/>
                <a:ea typeface="Caladea Bold"/>
                <a:cs typeface="Caladea Bold"/>
                <a:sym typeface="Caladea Bold"/>
              </a:rPr>
              <a:t> ja</a:t>
            </a:r>
            <a:r>
              <a:rPr lang="et-EE" sz="2614" b="1" spc="-44" dirty="0">
                <a:solidFill>
                  <a:srgbClr val="2B2B2B"/>
                </a:solidFill>
                <a:latin typeface="Caladea Bold"/>
                <a:ea typeface="Caladea Bold"/>
                <a:cs typeface="Caladea Bold"/>
                <a:sym typeface="Caladea Bold"/>
              </a:rPr>
              <a:t> arve ning </a:t>
            </a:r>
            <a:r>
              <a:rPr lang="en-US" sz="2614" b="1" spc="-44" dirty="0" err="1">
                <a:solidFill>
                  <a:srgbClr val="2B2B2B"/>
                </a:solidFill>
                <a:latin typeface="Caladea Bold"/>
                <a:ea typeface="Caladea Bold"/>
                <a:cs typeface="Caladea Bold"/>
                <a:sym typeface="Caladea Bold"/>
              </a:rPr>
              <a:t>tegevuse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elluviimist</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tõendavad</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dokumendid</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hiljemalt</a:t>
            </a:r>
            <a:r>
              <a:rPr lang="en-US" sz="2614" b="1" spc="-44" dirty="0">
                <a:solidFill>
                  <a:srgbClr val="2B2B2B"/>
                </a:solidFill>
                <a:latin typeface="Caladea Bold"/>
                <a:ea typeface="Caladea Bold"/>
                <a:cs typeface="Caladea Bold"/>
                <a:sym typeface="Caladea Bold"/>
              </a:rPr>
              <a:t> 5 </a:t>
            </a:r>
            <a:r>
              <a:rPr lang="en-US" sz="2614" b="1" spc="-44" dirty="0" err="1">
                <a:solidFill>
                  <a:srgbClr val="2B2B2B"/>
                </a:solidFill>
                <a:latin typeface="Caladea Bold"/>
                <a:ea typeface="Caladea Bold"/>
                <a:cs typeface="Caladea Bold"/>
                <a:sym typeface="Caladea Bold"/>
              </a:rPr>
              <a:t>tööpäeva</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jooksul</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peale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tegevuse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elluviimist</a:t>
            </a:r>
            <a:endParaRPr lang="en-US" sz="2614" b="1" spc="-44" dirty="0">
              <a:solidFill>
                <a:srgbClr val="2B2B2B"/>
              </a:solidFill>
              <a:latin typeface="Caladea Bold"/>
              <a:ea typeface="Caladea Bold"/>
              <a:cs typeface="Caladea Bold"/>
              <a:sym typeface="Caladea Bold"/>
            </a:endParaRPr>
          </a:p>
        </p:txBody>
      </p:sp>
      <p:sp>
        <p:nvSpPr>
          <p:cNvPr id="25" name="TextBox 25"/>
          <p:cNvSpPr txBox="1"/>
          <p:nvPr/>
        </p:nvSpPr>
        <p:spPr>
          <a:xfrm>
            <a:off x="11829389" y="7408435"/>
            <a:ext cx="5465648" cy="1779286"/>
          </a:xfrm>
          <a:prstGeom prst="rect">
            <a:avLst/>
          </a:prstGeom>
        </p:spPr>
        <p:txBody>
          <a:bodyPr lIns="0" tIns="0" rIns="0" bIns="0" rtlCol="0" anchor="t">
            <a:spAutoFit/>
          </a:bodyPr>
          <a:lstStyle/>
          <a:p>
            <a:pPr algn="l">
              <a:lnSpc>
                <a:spcPts val="2834"/>
              </a:lnSpc>
              <a:spcBef>
                <a:spcPct val="0"/>
              </a:spcBef>
            </a:pPr>
            <a:r>
              <a:rPr lang="en-US" sz="2600" b="1" spc="-44" dirty="0" err="1">
                <a:solidFill>
                  <a:srgbClr val="FF3131"/>
                </a:solidFill>
                <a:latin typeface="Caladea Bold"/>
                <a:ea typeface="Caladea Bold"/>
                <a:cs typeface="Caladea Bold"/>
                <a:sym typeface="Caladea Bold"/>
              </a:rPr>
              <a:t>kasutab</a:t>
            </a:r>
            <a:r>
              <a:rPr lang="en-US" sz="2600" b="1" spc="-44" dirty="0">
                <a:solidFill>
                  <a:srgbClr val="FF3131"/>
                </a:solidFill>
                <a:latin typeface="Caladea Bold"/>
                <a:ea typeface="Caladea Bold"/>
                <a:cs typeface="Caladea Bold"/>
                <a:sym typeface="Caladea Bold"/>
              </a:rPr>
              <a:t> ESF+ ja </a:t>
            </a:r>
            <a:r>
              <a:rPr lang="en-US" sz="2600" b="1" spc="-44" dirty="0" err="1">
                <a:solidFill>
                  <a:srgbClr val="FF3131"/>
                </a:solidFill>
                <a:latin typeface="Caladea Bold"/>
                <a:ea typeface="Caladea Bold"/>
                <a:cs typeface="Caladea Bold"/>
                <a:sym typeface="Caladea Bold"/>
              </a:rPr>
              <a:t>Saarte</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Koostöökogu</a:t>
            </a:r>
            <a:r>
              <a:rPr lang="en-US" sz="2600" b="1" spc="-44" dirty="0">
                <a:solidFill>
                  <a:srgbClr val="FF3131"/>
                </a:solidFill>
                <a:latin typeface="Caladea Bold"/>
                <a:ea typeface="Caladea Bold"/>
                <a:cs typeface="Caladea Bold"/>
                <a:sym typeface="Caladea Bold"/>
              </a:rPr>
              <a:t> logo </a:t>
            </a:r>
            <a:r>
              <a:rPr lang="en-US" sz="2600" b="1" spc="-44" dirty="0" err="1">
                <a:solidFill>
                  <a:srgbClr val="FF3131"/>
                </a:solidFill>
                <a:latin typeface="Caladea Bold"/>
                <a:ea typeface="Caladea Bold"/>
                <a:cs typeface="Caladea Bold"/>
                <a:sym typeface="Caladea Bold"/>
              </a:rPr>
              <a:t>tegevuste</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eelteavitamisel</a:t>
            </a:r>
            <a:r>
              <a:rPr lang="en-US" sz="2600" b="1" spc="-44" dirty="0">
                <a:solidFill>
                  <a:srgbClr val="FF3131"/>
                </a:solidFill>
                <a:latin typeface="Caladea Bold"/>
                <a:ea typeface="Caladea Bold"/>
                <a:cs typeface="Caladea Bold"/>
                <a:sym typeface="Caladea Bold"/>
              </a:rPr>
              <a:t>, </a:t>
            </a:r>
          </a:p>
          <a:p>
            <a:pPr algn="l">
              <a:lnSpc>
                <a:spcPts val="2834"/>
              </a:lnSpc>
              <a:spcBef>
                <a:spcPct val="0"/>
              </a:spcBef>
            </a:pPr>
            <a:r>
              <a:rPr lang="en-US" sz="2600" b="1" spc="-44" dirty="0" err="1">
                <a:solidFill>
                  <a:srgbClr val="FF3131"/>
                </a:solidFill>
                <a:latin typeface="Caladea Bold"/>
                <a:ea typeface="Caladea Bold"/>
                <a:cs typeface="Caladea Bold"/>
                <a:sym typeface="Caladea Bold"/>
              </a:rPr>
              <a:t>sündmuse</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toimumisel</a:t>
            </a:r>
            <a:r>
              <a:rPr lang="en-US" sz="2600" b="1" spc="-44" dirty="0">
                <a:solidFill>
                  <a:srgbClr val="FF3131"/>
                </a:solidFill>
                <a:latin typeface="Caladea Bold"/>
                <a:ea typeface="Caladea Bold"/>
                <a:cs typeface="Caladea Bold"/>
                <a:sym typeface="Caladea Bold"/>
              </a:rPr>
              <a:t> ja </a:t>
            </a:r>
            <a:r>
              <a:rPr lang="en-US" sz="2600" b="1" spc="-44" dirty="0" err="1">
                <a:solidFill>
                  <a:srgbClr val="FF3131"/>
                </a:solidFill>
                <a:latin typeface="Caladea Bold"/>
                <a:ea typeface="Caladea Bold"/>
                <a:cs typeface="Caladea Bold"/>
                <a:sym typeface="Caladea Bold"/>
              </a:rPr>
              <a:t>väljaantavatel</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trükistel</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materjalidel</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jms</a:t>
            </a:r>
            <a:r>
              <a:rPr lang="en-US" sz="2600" b="1" spc="-44" dirty="0">
                <a:solidFill>
                  <a:srgbClr val="FF3131"/>
                </a:solidFill>
                <a:latin typeface="Caladea Bold"/>
                <a:ea typeface="Caladea Bold"/>
                <a:cs typeface="Caladea Bold"/>
                <a:sym typeface="Caladea Bold"/>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sp>
        <p:nvSpPr>
          <p:cNvPr id="2" name="Freeform 2"/>
          <p:cNvSpPr/>
          <p:nvPr/>
        </p:nvSpPr>
        <p:spPr>
          <a:xfrm>
            <a:off x="12877800" y="878156"/>
            <a:ext cx="4641831" cy="5934622"/>
          </a:xfrm>
          <a:custGeom>
            <a:avLst/>
            <a:gdLst/>
            <a:ahLst/>
            <a:cxnLst/>
            <a:rect l="l" t="t" r="r" b="b"/>
            <a:pathLst>
              <a:path w="4641831" h="5934622">
                <a:moveTo>
                  <a:pt x="0" y="0"/>
                </a:moveTo>
                <a:lnTo>
                  <a:pt x="4641831" y="0"/>
                </a:lnTo>
                <a:lnTo>
                  <a:pt x="4641831" y="5934623"/>
                </a:lnTo>
                <a:lnTo>
                  <a:pt x="0" y="5934623"/>
                </a:lnTo>
                <a:lnTo>
                  <a:pt x="0" y="0"/>
                </a:lnTo>
                <a:close/>
              </a:path>
            </a:pathLst>
          </a:custGeom>
          <a:blipFill>
            <a:blip r:embed="rId2"/>
            <a:stretch>
              <a:fillRect/>
            </a:stretch>
          </a:blipFill>
        </p:spPr>
        <p:txBody>
          <a:bodyPr/>
          <a:lstStyle/>
          <a:p>
            <a:endParaRPr lang="et-EE"/>
          </a:p>
        </p:txBody>
      </p:sp>
      <p:sp>
        <p:nvSpPr>
          <p:cNvPr id="3" name="TextBox 3"/>
          <p:cNvSpPr txBox="1"/>
          <p:nvPr/>
        </p:nvSpPr>
        <p:spPr>
          <a:xfrm>
            <a:off x="1028700" y="3190116"/>
            <a:ext cx="7734300" cy="339702"/>
          </a:xfrm>
          <a:prstGeom prst="rect">
            <a:avLst/>
          </a:prstGeom>
        </p:spPr>
        <p:txBody>
          <a:bodyPr lIns="0" tIns="0" rIns="0" bIns="0" rtlCol="0" anchor="t">
            <a:spAutoFit/>
          </a:bodyPr>
          <a:lstStyle/>
          <a:p>
            <a:pPr marL="0" lvl="0" indent="0" algn="l">
              <a:lnSpc>
                <a:spcPts val="2800"/>
              </a:lnSpc>
              <a:spcBef>
                <a:spcPct val="0"/>
              </a:spcBef>
            </a:pPr>
            <a:endParaRPr/>
          </a:p>
        </p:txBody>
      </p:sp>
      <p:sp>
        <p:nvSpPr>
          <p:cNvPr id="4" name="TextBox 4"/>
          <p:cNvSpPr txBox="1"/>
          <p:nvPr/>
        </p:nvSpPr>
        <p:spPr>
          <a:xfrm>
            <a:off x="577617" y="2003769"/>
            <a:ext cx="12039851" cy="5398914"/>
          </a:xfrm>
          <a:prstGeom prst="rect">
            <a:avLst/>
          </a:prstGeom>
        </p:spPr>
        <p:txBody>
          <a:bodyPr lIns="0" tIns="0" rIns="0" bIns="0" rtlCol="0" anchor="t">
            <a:spAutoFit/>
          </a:bodyPr>
          <a:lstStyle/>
          <a:p>
            <a:pPr marL="967105" lvl="1" indent="-483235" algn="l">
              <a:lnSpc>
                <a:spcPts val="4883"/>
              </a:lnSpc>
              <a:buFont typeface="Arial"/>
              <a:buChar char="•"/>
            </a:pPr>
            <a:r>
              <a:rPr lang="en-US" sz="4450" b="1" spc="-76" dirty="0" err="1">
                <a:solidFill>
                  <a:srgbClr val="2B2B2B"/>
                </a:solidFill>
                <a:latin typeface="Caladea Bold"/>
                <a:ea typeface="Caladea Bold"/>
                <a:cs typeface="Caladea Bold"/>
                <a:sym typeface="Caladea Bold"/>
              </a:rPr>
              <a:t>Minimaalne</a:t>
            </a:r>
            <a:r>
              <a:rPr lang="en-US" sz="4450" b="1" spc="-76" dirty="0">
                <a:solidFill>
                  <a:srgbClr val="2B2B2B"/>
                </a:solidFill>
                <a:latin typeface="Caladea Bold"/>
                <a:ea typeface="Caladea Bold"/>
                <a:cs typeface="Caladea Bold"/>
                <a:sym typeface="Caladea Bold"/>
              </a:rPr>
              <a:t> </a:t>
            </a:r>
            <a:r>
              <a:rPr lang="en-US" sz="4450" spc="-76" dirty="0" err="1">
                <a:solidFill>
                  <a:srgbClr val="2B2B2B"/>
                </a:solidFill>
                <a:latin typeface="Caladea"/>
                <a:ea typeface="Caladea"/>
                <a:cs typeface="Caladea"/>
                <a:sym typeface="Caladea"/>
              </a:rPr>
              <a:t>toetus</a:t>
            </a:r>
            <a:r>
              <a:rPr lang="en-US" sz="4450" spc="-76" dirty="0">
                <a:solidFill>
                  <a:srgbClr val="2B2B2B"/>
                </a:solidFill>
                <a:latin typeface="Caladea"/>
                <a:ea typeface="Caladea"/>
                <a:cs typeface="Caladea"/>
                <a:sym typeface="Caladea"/>
              </a:rPr>
              <a:t> </a:t>
            </a:r>
            <a:r>
              <a:rPr lang="en-US" sz="4450" spc="-76" dirty="0" err="1">
                <a:solidFill>
                  <a:srgbClr val="2B2B2B"/>
                </a:solidFill>
                <a:latin typeface="Caladea"/>
                <a:ea typeface="Caladea"/>
                <a:cs typeface="Caladea"/>
                <a:sym typeface="Caladea"/>
              </a:rPr>
              <a:t>ühes</a:t>
            </a:r>
            <a:r>
              <a:rPr lang="en-US" sz="4450" spc="-76" dirty="0">
                <a:solidFill>
                  <a:srgbClr val="2B2B2B"/>
                </a:solidFill>
                <a:latin typeface="Caladea"/>
                <a:ea typeface="Caladea"/>
                <a:cs typeface="Caladea"/>
                <a:sym typeface="Caladea"/>
              </a:rPr>
              <a:t> </a:t>
            </a:r>
            <a:r>
              <a:rPr lang="en-US" sz="4450" spc="-76" dirty="0" err="1">
                <a:solidFill>
                  <a:srgbClr val="2B2B2B"/>
                </a:solidFill>
                <a:latin typeface="Caladea"/>
                <a:ea typeface="Caladea"/>
                <a:cs typeface="Caladea"/>
                <a:sym typeface="Caladea"/>
              </a:rPr>
              <a:t>voorus</a:t>
            </a:r>
            <a:r>
              <a:rPr lang="en-US" sz="4450" spc="-76" dirty="0">
                <a:solidFill>
                  <a:srgbClr val="2B2B2B"/>
                </a:solidFill>
                <a:latin typeface="Caladea"/>
                <a:ea typeface="Caladea"/>
                <a:cs typeface="Caladea"/>
                <a:sym typeface="Caladea"/>
              </a:rPr>
              <a:t> on</a:t>
            </a:r>
            <a:r>
              <a:rPr lang="en-US" sz="4450" b="1" spc="-76" dirty="0">
                <a:solidFill>
                  <a:srgbClr val="2B2B2B"/>
                </a:solidFill>
                <a:latin typeface="Caladea Bold"/>
                <a:ea typeface="Caladea Bold"/>
                <a:cs typeface="Caladea Bold"/>
                <a:sym typeface="Caladea Bold"/>
              </a:rPr>
              <a:t> 1500 </a:t>
            </a:r>
            <a:r>
              <a:rPr lang="en-US" sz="4450" b="1" spc="-76" dirty="0" err="1">
                <a:solidFill>
                  <a:srgbClr val="2B2B2B"/>
                </a:solidFill>
                <a:latin typeface="Caladea Bold"/>
                <a:ea typeface="Caladea Bold"/>
                <a:cs typeface="Caladea Bold"/>
                <a:sym typeface="Caladea Bold"/>
              </a:rPr>
              <a:t>eur</a:t>
            </a:r>
            <a:r>
              <a:rPr lang="en-US" sz="4450" b="1" spc="-76" dirty="0">
                <a:solidFill>
                  <a:srgbClr val="2B2B2B"/>
                </a:solidFill>
                <a:latin typeface="Caladea Bold"/>
                <a:ea typeface="Caladea Bold"/>
                <a:cs typeface="Caladea Bold"/>
                <a:sym typeface="Caladea Bold"/>
              </a:rPr>
              <a:t> </a:t>
            </a:r>
            <a:endParaRPr lang="et-EE" sz="4450" dirty="0"/>
          </a:p>
          <a:p>
            <a:pPr algn="l">
              <a:lnSpc>
                <a:spcPts val="4994"/>
              </a:lnSpc>
            </a:pPr>
            <a:endParaRPr lang="en-US" sz="4480" b="1" spc="-76" dirty="0">
              <a:solidFill>
                <a:srgbClr val="2B2B2B"/>
              </a:solidFill>
              <a:latin typeface="Caladea Bold"/>
              <a:ea typeface="Caladea Bold"/>
              <a:cs typeface="Caladea Bold"/>
              <a:sym typeface="Caladea Bold"/>
            </a:endParaRPr>
          </a:p>
          <a:p>
            <a:pPr marL="915035" lvl="1" indent="-457200" algn="l">
              <a:lnSpc>
                <a:spcPts val="4622"/>
              </a:lnSpc>
              <a:buFont typeface="Arial"/>
              <a:buChar char="•"/>
            </a:pPr>
            <a:r>
              <a:rPr lang="en-US" sz="4200" b="1" spc="-72" dirty="0" err="1">
                <a:solidFill>
                  <a:srgbClr val="2B2B2B"/>
                </a:solidFill>
                <a:latin typeface="Caladea Bold"/>
                <a:ea typeface="Caladea Bold"/>
                <a:cs typeface="Caladea Bold"/>
                <a:sym typeface="Caladea Bold"/>
              </a:rPr>
              <a:t>Maksimaalne</a:t>
            </a:r>
            <a:r>
              <a:rPr lang="en-US" sz="4200" b="1" spc="-72" dirty="0">
                <a:solidFill>
                  <a:srgbClr val="2B2B2B"/>
                </a:solidFill>
                <a:latin typeface="Caladea Bold"/>
                <a:ea typeface="Caladea Bold"/>
                <a:cs typeface="Caladea Bold"/>
                <a:sym typeface="Caladea Bold"/>
              </a:rPr>
              <a:t> </a:t>
            </a:r>
            <a:r>
              <a:rPr lang="en-US" sz="4200" spc="-72" dirty="0" err="1">
                <a:solidFill>
                  <a:srgbClr val="2B2B2B"/>
                </a:solidFill>
                <a:latin typeface="Caladea"/>
                <a:ea typeface="Caladea"/>
                <a:cs typeface="Caladea"/>
                <a:sym typeface="Caladea"/>
              </a:rPr>
              <a:t>toetus</a:t>
            </a:r>
            <a:r>
              <a:rPr lang="en-US" sz="4200" b="1" spc="-72" dirty="0">
                <a:solidFill>
                  <a:srgbClr val="2B2B2B"/>
                </a:solidFill>
                <a:latin typeface="Caladea Bold"/>
                <a:ea typeface="Caladea Bold"/>
                <a:cs typeface="Caladea Bold"/>
                <a:sym typeface="Caladea Bold"/>
              </a:rPr>
              <a:t> 6029 </a:t>
            </a:r>
            <a:r>
              <a:rPr lang="en-US" sz="4200" b="1" spc="-72" dirty="0" err="1">
                <a:solidFill>
                  <a:srgbClr val="2B2B2B"/>
                </a:solidFill>
                <a:latin typeface="Caladea Bold"/>
                <a:ea typeface="Caladea Bold"/>
                <a:cs typeface="Caladea Bold"/>
                <a:sym typeface="Caladea Bold"/>
              </a:rPr>
              <a:t>eur</a:t>
            </a:r>
            <a:r>
              <a:rPr lang="en-US" sz="4200" b="1" spc="-72" dirty="0">
                <a:solidFill>
                  <a:srgbClr val="2B2B2B"/>
                </a:solidFill>
                <a:latin typeface="Caladea Bold"/>
                <a:ea typeface="Caladea Bold"/>
                <a:cs typeface="Caladea Bold"/>
                <a:sym typeface="Caladea Bold"/>
              </a:rPr>
              <a:t> </a:t>
            </a:r>
            <a:endParaRPr lang="en-US" sz="4200" b="1" spc="-72" dirty="0">
              <a:solidFill>
                <a:srgbClr val="2B2B2B"/>
              </a:solidFill>
              <a:latin typeface="Caladea Bold"/>
              <a:ea typeface="Caladea Bold"/>
              <a:cs typeface="Caladea Bold"/>
            </a:endParaRPr>
          </a:p>
          <a:p>
            <a:pPr algn="l">
              <a:lnSpc>
                <a:spcPts val="4622"/>
              </a:lnSpc>
            </a:pPr>
            <a:endParaRPr lang="en-US" sz="4241" b="1" spc="-72" dirty="0">
              <a:solidFill>
                <a:srgbClr val="2B2B2B"/>
              </a:solidFill>
              <a:latin typeface="Caladea Bold"/>
              <a:ea typeface="Caladea Bold"/>
              <a:cs typeface="Caladea Bold"/>
              <a:sym typeface="Caladea Bold"/>
            </a:endParaRPr>
          </a:p>
          <a:p>
            <a:pPr marL="915035" lvl="1" indent="-457200" algn="l">
              <a:lnSpc>
                <a:spcPts val="4622"/>
              </a:lnSpc>
              <a:buFont typeface="Arial"/>
              <a:buChar char="•"/>
            </a:pPr>
            <a:r>
              <a:rPr lang="en-US" sz="4200" i="1" spc="-72" dirty="0" err="1">
                <a:solidFill>
                  <a:srgbClr val="000000"/>
                </a:solidFill>
                <a:latin typeface="Caladea Italics"/>
                <a:ea typeface="Caladea Italics"/>
                <a:cs typeface="Caladea Italics"/>
                <a:sym typeface="Caladea Italics"/>
              </a:rPr>
              <a:t>tegevuses</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osalenute</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arv</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peab</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olema</a:t>
            </a:r>
            <a:r>
              <a:rPr lang="en-US" sz="4200" i="1" spc="-72" dirty="0">
                <a:solidFill>
                  <a:srgbClr val="000000"/>
                </a:solidFill>
                <a:latin typeface="Caladea Italics"/>
                <a:ea typeface="Caladea Italics"/>
                <a:cs typeface="Caladea Italics"/>
                <a:sym typeface="Caladea Italics"/>
              </a:rPr>
              <a:t> </a:t>
            </a:r>
            <a:endParaRPr lang="en-US" sz="4200" i="1" spc="-72" dirty="0">
              <a:solidFill>
                <a:srgbClr val="000000"/>
              </a:solidFill>
              <a:latin typeface="Caladea Italics"/>
              <a:ea typeface="Caladea Italics"/>
              <a:cs typeface="Caladea Italics"/>
            </a:endParaRPr>
          </a:p>
          <a:p>
            <a:pPr algn="l">
              <a:lnSpc>
                <a:spcPts val="4622"/>
              </a:lnSpc>
            </a:pP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vähemalt</a:t>
            </a:r>
            <a:r>
              <a:rPr lang="en-US" sz="4200" i="1" spc="-72" dirty="0">
                <a:solidFill>
                  <a:srgbClr val="000000"/>
                </a:solidFill>
                <a:latin typeface="Caladea Italics"/>
                <a:ea typeface="Caladea Italics"/>
                <a:cs typeface="Caladea Italics"/>
                <a:sym typeface="Caladea Italics"/>
              </a:rPr>
              <a:t> 1 </a:t>
            </a:r>
            <a:r>
              <a:rPr lang="en-US" sz="4200" i="1" spc="-72" dirty="0" err="1">
                <a:solidFill>
                  <a:srgbClr val="000000"/>
                </a:solidFill>
                <a:latin typeface="Caladea Italics"/>
                <a:ea typeface="Caladea Italics"/>
                <a:cs typeface="Caladea Italics"/>
                <a:sym typeface="Caladea Italics"/>
              </a:rPr>
              <a:t>osaleja</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iga</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eelarvestatud</a:t>
            </a:r>
            <a:r>
              <a:rPr lang="en-US" sz="4200" i="1" spc="-72" dirty="0">
                <a:solidFill>
                  <a:srgbClr val="000000"/>
                </a:solidFill>
                <a:latin typeface="Caladea Italics"/>
                <a:ea typeface="Caladea Italics"/>
                <a:cs typeface="Caladea Italics"/>
                <a:sym typeface="Caladea Italics"/>
              </a:rPr>
              <a:t> 400 euro </a:t>
            </a:r>
            <a:r>
              <a:rPr lang="en-US" sz="4200" i="1" spc="-72" dirty="0" err="1">
                <a:solidFill>
                  <a:srgbClr val="000000"/>
                </a:solidFill>
                <a:latin typeface="Caladea Italics"/>
                <a:ea typeface="Caladea Italics"/>
                <a:cs typeface="Caladea Italics"/>
                <a:sym typeface="Caladea Italics"/>
              </a:rPr>
              <a:t>kohta</a:t>
            </a:r>
            <a:r>
              <a:rPr lang="en-US" sz="4200" i="1" spc="-72" dirty="0">
                <a:solidFill>
                  <a:srgbClr val="000000"/>
                </a:solidFill>
                <a:latin typeface="Caladea Italics"/>
                <a:ea typeface="Caladea Italics"/>
                <a:cs typeface="Caladea Italics"/>
                <a:sym typeface="Caladea Italics"/>
              </a:rPr>
              <a:t>.</a:t>
            </a:r>
            <a:endParaRPr lang="en-US" sz="4200" i="1" spc="-72" dirty="0">
              <a:solidFill>
                <a:srgbClr val="000000"/>
              </a:solidFill>
              <a:latin typeface="Caladea Italics"/>
              <a:ea typeface="Caladea Italics"/>
              <a:cs typeface="Caladea Italics"/>
            </a:endParaRPr>
          </a:p>
          <a:p>
            <a:pPr algn="ctr">
              <a:lnSpc>
                <a:spcPts val="4622"/>
              </a:lnSpc>
            </a:pPr>
            <a:endParaRPr lang="en-US" sz="4241" i="1" spc="-72" dirty="0">
              <a:solidFill>
                <a:srgbClr val="000000"/>
              </a:solidFill>
              <a:latin typeface="Caladea Italics"/>
              <a:ea typeface="Caladea Italics"/>
              <a:cs typeface="Caladea Italics"/>
              <a:sym typeface="Caladea Italics"/>
            </a:endParaRPr>
          </a:p>
          <a:p>
            <a:pPr marL="915035" lvl="1" indent="-457200" algn="l">
              <a:lnSpc>
                <a:spcPts val="4622"/>
              </a:lnSpc>
              <a:buFont typeface="Arial"/>
              <a:buChar char="•"/>
            </a:pPr>
            <a:r>
              <a:rPr lang="en-US" sz="4200" b="1" spc="-72" dirty="0">
                <a:solidFill>
                  <a:srgbClr val="FF3131"/>
                </a:solidFill>
                <a:latin typeface="Caladea Bold"/>
                <a:ea typeface="Caladea Bold"/>
                <a:cs typeface="Caladea Bold"/>
                <a:sym typeface="Caladea Bold"/>
              </a:rPr>
              <a:t>TOETUSMÄÄR 100%</a:t>
            </a:r>
            <a:endParaRPr lang="et-EE" sz="4200" b="1" spc="-72" dirty="0">
              <a:solidFill>
                <a:srgbClr val="FF3131"/>
              </a:solidFill>
              <a:latin typeface="Caladea Bold"/>
              <a:ea typeface="Caladea Bold"/>
              <a:cs typeface="Caladea Bold"/>
              <a:sym typeface="Caladea Bold"/>
            </a:endParaRPr>
          </a:p>
          <a:p>
            <a:pPr marL="915035" lvl="1" indent="-457200" algn="l">
              <a:lnSpc>
                <a:spcPts val="4622"/>
              </a:lnSpc>
              <a:buFont typeface="Arial"/>
              <a:buChar char="•"/>
            </a:pPr>
            <a:endParaRPr lang="et-EE" sz="4200" b="1" spc="-72" dirty="0">
              <a:solidFill>
                <a:srgbClr val="FF3131"/>
              </a:solidFill>
              <a:latin typeface="Caladea Bold"/>
              <a:ea typeface="Caladea Bold"/>
              <a:cs typeface="Caladea Bold"/>
              <a:sym typeface="Caladea Bold"/>
            </a:endParaRPr>
          </a:p>
        </p:txBody>
      </p:sp>
      <p:sp>
        <p:nvSpPr>
          <p:cNvPr id="6" name="TextBox 6"/>
          <p:cNvSpPr txBox="1"/>
          <p:nvPr/>
        </p:nvSpPr>
        <p:spPr>
          <a:xfrm>
            <a:off x="1028700" y="581001"/>
            <a:ext cx="8115300" cy="1019223"/>
          </a:xfrm>
          <a:prstGeom prst="rect">
            <a:avLst/>
          </a:prstGeom>
        </p:spPr>
        <p:txBody>
          <a:bodyPr lIns="0" tIns="0" rIns="0" bIns="0" rtlCol="0" anchor="t">
            <a:spAutoFit/>
          </a:bodyPr>
          <a:lstStyle/>
          <a:p>
            <a:pPr algn="l">
              <a:lnSpc>
                <a:spcPts val="7575"/>
              </a:lnSpc>
            </a:pPr>
            <a:r>
              <a:rPr lang="en-US" sz="7500" b="1" spc="-127">
                <a:solidFill>
                  <a:srgbClr val="2B2B2B"/>
                </a:solidFill>
                <a:latin typeface="Caladea Bold"/>
                <a:ea typeface="Caladea Bold"/>
                <a:cs typeface="Caladea Bold"/>
                <a:sym typeface="Caladea Bold"/>
              </a:rPr>
              <a:t>Toetuse määr</a:t>
            </a:r>
          </a:p>
        </p:txBody>
      </p:sp>
      <p:sp>
        <p:nvSpPr>
          <p:cNvPr id="7" name="TextBox 7"/>
          <p:cNvSpPr txBox="1"/>
          <p:nvPr/>
        </p:nvSpPr>
        <p:spPr>
          <a:xfrm>
            <a:off x="11825026" y="8241606"/>
            <a:ext cx="6462974" cy="475674"/>
          </a:xfrm>
          <a:prstGeom prst="rect">
            <a:avLst/>
          </a:prstGeom>
        </p:spPr>
        <p:txBody>
          <a:bodyPr lIns="0" tIns="0" rIns="0" bIns="0" rtlCol="0" anchor="t">
            <a:spAutoFit/>
          </a:bodyPr>
          <a:lstStyle/>
          <a:p>
            <a:pPr algn="ctr">
              <a:lnSpc>
                <a:spcPts val="3669"/>
              </a:lnSpc>
              <a:spcBef>
                <a:spcPct val="0"/>
              </a:spcBef>
            </a:pPr>
            <a:r>
              <a:rPr lang="en-US" sz="3366" b="1" spc="-57">
                <a:solidFill>
                  <a:srgbClr val="2B2B2B"/>
                </a:solidFill>
                <a:latin typeface="Caladea Bold"/>
                <a:ea typeface="Caladea Bold"/>
                <a:cs typeface="Caladea Bold"/>
                <a:sym typeface="Caladea Bold"/>
              </a:rPr>
              <a:t>Meetme eelarve: 247 189eur</a:t>
            </a:r>
          </a:p>
        </p:txBody>
      </p:sp>
      <p:graphicFrame>
        <p:nvGraphicFramePr>
          <p:cNvPr id="8" name="Table 7">
            <a:extLst>
              <a:ext uri="{FF2B5EF4-FFF2-40B4-BE49-F238E27FC236}">
                <a16:creationId xmlns:a16="http://schemas.microsoft.com/office/drawing/2014/main" id="{A8ADA977-7ABD-52FB-8829-02EAB1AFF84C}"/>
              </a:ext>
            </a:extLst>
          </p:cNvPr>
          <p:cNvGraphicFramePr>
            <a:graphicFrameLocks noGrp="1"/>
          </p:cNvGraphicFramePr>
          <p:nvPr>
            <p:extLst>
              <p:ext uri="{D42A27DB-BD31-4B8C-83A1-F6EECF244321}">
                <p14:modId xmlns:p14="http://schemas.microsoft.com/office/powerpoint/2010/main" val="2100790436"/>
              </p:ext>
            </p:extLst>
          </p:nvPr>
        </p:nvGraphicFramePr>
        <p:xfrm>
          <a:off x="501542" y="7583190"/>
          <a:ext cx="9144000" cy="1920240"/>
        </p:xfrm>
        <a:graphic>
          <a:graphicData uri="http://schemas.openxmlformats.org/drawingml/2006/table">
            <a:tbl>
              <a:tblPr firstRow="1" bandRow="1">
                <a:tableStyleId>{5C22544A-7EE6-4342-B048-85BDC9FD1C3A}</a:tableStyleId>
              </a:tblPr>
              <a:tblGrid>
                <a:gridCol w="1555858">
                  <a:extLst>
                    <a:ext uri="{9D8B030D-6E8A-4147-A177-3AD203B41FA5}">
                      <a16:colId xmlns:a16="http://schemas.microsoft.com/office/drawing/2014/main" val="426328380"/>
                    </a:ext>
                  </a:extLst>
                </a:gridCol>
                <a:gridCol w="4540142">
                  <a:extLst>
                    <a:ext uri="{9D8B030D-6E8A-4147-A177-3AD203B41FA5}">
                      <a16:colId xmlns:a16="http://schemas.microsoft.com/office/drawing/2014/main" val="346154735"/>
                    </a:ext>
                  </a:extLst>
                </a:gridCol>
                <a:gridCol w="3048000">
                  <a:extLst>
                    <a:ext uri="{9D8B030D-6E8A-4147-A177-3AD203B41FA5}">
                      <a16:colId xmlns:a16="http://schemas.microsoft.com/office/drawing/2014/main" val="2198797032"/>
                    </a:ext>
                  </a:extLst>
                </a:gridCol>
              </a:tblGrid>
              <a:tr h="370840">
                <a:tc>
                  <a:txBody>
                    <a:bodyPr/>
                    <a:lstStyle/>
                    <a:p>
                      <a:r>
                        <a:rPr lang="et-EE" dirty="0"/>
                        <a:t>Aasta</a:t>
                      </a:r>
                    </a:p>
                  </a:txBody>
                  <a:tcPr/>
                </a:tc>
                <a:tc>
                  <a:txBody>
                    <a:bodyPr/>
                    <a:lstStyle/>
                    <a:p>
                      <a:pPr algn="ctr"/>
                      <a:r>
                        <a:rPr lang="et-EE" dirty="0"/>
                        <a:t>Taotlusvooru aeg</a:t>
                      </a:r>
                    </a:p>
                  </a:txBody>
                  <a:tcPr/>
                </a:tc>
                <a:tc>
                  <a:txBody>
                    <a:bodyPr/>
                    <a:lstStyle/>
                    <a:p>
                      <a:pPr algn="ctr"/>
                      <a:r>
                        <a:rPr lang="et-EE" dirty="0"/>
                        <a:t>Summa</a:t>
                      </a:r>
                    </a:p>
                  </a:txBody>
                  <a:tcPr/>
                </a:tc>
                <a:extLst>
                  <a:ext uri="{0D108BD9-81ED-4DB2-BD59-A6C34878D82A}">
                    <a16:rowId xmlns:a16="http://schemas.microsoft.com/office/drawing/2014/main" val="1133735030"/>
                  </a:ext>
                </a:extLst>
              </a:tr>
              <a:tr h="370840">
                <a:tc>
                  <a:txBody>
                    <a:bodyPr/>
                    <a:lstStyle/>
                    <a:p>
                      <a:r>
                        <a:rPr lang="et-EE" dirty="0"/>
                        <a:t>2025</a:t>
                      </a:r>
                    </a:p>
                  </a:txBody>
                  <a:tcPr/>
                </a:tc>
                <a:tc>
                  <a:txBody>
                    <a:bodyPr/>
                    <a:lstStyle/>
                    <a:p>
                      <a:pPr algn="ctr"/>
                      <a:r>
                        <a:rPr lang="et-EE" dirty="0"/>
                        <a:t>03.-13.02.2025</a:t>
                      </a:r>
                    </a:p>
                    <a:p>
                      <a:pPr algn="ctr"/>
                      <a:r>
                        <a:rPr lang="et-EE" dirty="0"/>
                        <a:t>03.-13.11.2025</a:t>
                      </a:r>
                    </a:p>
                  </a:txBody>
                  <a:tcPr/>
                </a:tc>
                <a:tc>
                  <a:txBody>
                    <a:bodyPr/>
                    <a:lstStyle/>
                    <a:p>
                      <a:pPr algn="ctr"/>
                      <a:r>
                        <a:rPr lang="et-EE" dirty="0"/>
                        <a:t>60 290,00</a:t>
                      </a:r>
                    </a:p>
                    <a:p>
                      <a:pPr algn="ctr"/>
                      <a:r>
                        <a:rPr lang="et-EE" dirty="0"/>
                        <a:t>66 319,00</a:t>
                      </a:r>
                    </a:p>
                  </a:txBody>
                  <a:tcPr/>
                </a:tc>
                <a:extLst>
                  <a:ext uri="{0D108BD9-81ED-4DB2-BD59-A6C34878D82A}">
                    <a16:rowId xmlns:a16="http://schemas.microsoft.com/office/drawing/2014/main" val="3046676761"/>
                  </a:ext>
                </a:extLst>
              </a:tr>
              <a:tr h="370840">
                <a:tc>
                  <a:txBody>
                    <a:bodyPr/>
                    <a:lstStyle/>
                    <a:p>
                      <a:r>
                        <a:rPr lang="et-EE" dirty="0"/>
                        <a:t>2026</a:t>
                      </a:r>
                    </a:p>
                  </a:txBody>
                  <a:tcPr/>
                </a:tc>
                <a:tc>
                  <a:txBody>
                    <a:bodyPr/>
                    <a:lstStyle/>
                    <a:p>
                      <a:pPr algn="ctr"/>
                      <a:r>
                        <a:rPr lang="et-EE" dirty="0"/>
                        <a:t>02.-12.02.2026</a:t>
                      </a:r>
                    </a:p>
                  </a:txBody>
                  <a:tcPr/>
                </a:tc>
                <a:tc>
                  <a:txBody>
                    <a:bodyPr/>
                    <a:lstStyle/>
                    <a:p>
                      <a:pPr algn="ctr"/>
                      <a:r>
                        <a:rPr lang="et-EE" dirty="0"/>
                        <a:t>120 580,00</a:t>
                      </a:r>
                    </a:p>
                  </a:txBody>
                  <a:tcPr/>
                </a:tc>
                <a:extLst>
                  <a:ext uri="{0D108BD9-81ED-4DB2-BD59-A6C34878D82A}">
                    <a16:rowId xmlns:a16="http://schemas.microsoft.com/office/drawing/2014/main" val="1863701749"/>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1141</TotalTime>
  <Words>1088</Words>
  <Application>Microsoft Office PowerPoint</Application>
  <PresentationFormat>Kohandatud</PresentationFormat>
  <Paragraphs>141</Paragraphs>
  <Slides>19</Slides>
  <Notes>0</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19</vt:i4>
      </vt:variant>
    </vt:vector>
  </HeadingPairs>
  <TitlesOfParts>
    <vt:vector size="27" baseType="lpstr">
      <vt:lpstr>Tw Cen MT</vt:lpstr>
      <vt:lpstr>Caladea Bold</vt:lpstr>
      <vt:lpstr>Montserrat Medium</vt:lpstr>
      <vt:lpstr>Bugaki</vt:lpstr>
      <vt:lpstr>Caladea Italics</vt:lpstr>
      <vt:lpstr>Arial</vt:lpstr>
      <vt:lpstr>Caladea</vt:lpstr>
      <vt:lpstr>Circuit</vt:lpstr>
      <vt:lpstr>PowerPointi esitlus</vt:lpstr>
      <vt:lpstr>SAARTE KOOSTÖÖKOGU MTÜ </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Näide Türi Kogukonnamajast</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ESF+ esitlus</dc:title>
  <cp:lastModifiedBy>Hanna Saar</cp:lastModifiedBy>
  <cp:revision>46</cp:revision>
  <dcterms:created xsi:type="dcterms:W3CDTF">2006-08-16T00:00:00Z</dcterms:created>
  <dcterms:modified xsi:type="dcterms:W3CDTF">2025-01-30T09:35:33Z</dcterms:modified>
  <dc:identifier>DAGVJbdu1Ac</dc:identifier>
</cp:coreProperties>
</file>