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19" r:id="rId3"/>
    <p:sldId id="259" r:id="rId4"/>
    <p:sldId id="302" r:id="rId5"/>
    <p:sldId id="297" r:id="rId6"/>
    <p:sldId id="328" r:id="rId7"/>
    <p:sldId id="329" r:id="rId8"/>
    <p:sldId id="298" r:id="rId9"/>
    <p:sldId id="299" r:id="rId10"/>
    <p:sldId id="327" r:id="rId11"/>
    <p:sldId id="300" r:id="rId12"/>
    <p:sldId id="301" r:id="rId13"/>
    <p:sldId id="303" r:id="rId14"/>
    <p:sldId id="309" r:id="rId15"/>
    <p:sldId id="310" r:id="rId16"/>
    <p:sldId id="311" r:id="rId17"/>
    <p:sldId id="312" r:id="rId18"/>
    <p:sldId id="330" r:id="rId19"/>
    <p:sldId id="331" r:id="rId20"/>
    <p:sldId id="325" r:id="rId21"/>
    <p:sldId id="326" r:id="rId22"/>
    <p:sldId id="313" r:id="rId23"/>
    <p:sldId id="305" r:id="rId24"/>
    <p:sldId id="314" r:id="rId25"/>
    <p:sldId id="316" r:id="rId26"/>
    <p:sldId id="323" r:id="rId27"/>
    <p:sldId id="317" r:id="rId28"/>
    <p:sldId id="324" r:id="rId29"/>
    <p:sldId id="318" r:id="rId30"/>
    <p:sldId id="320" r:id="rId31"/>
    <p:sldId id="321" r:id="rId32"/>
    <p:sldId id="322" r:id="rId33"/>
    <p:sldId id="315" r:id="rId34"/>
    <p:sldId id="295" r:id="rId35"/>
  </p:sldIdLst>
  <p:sldSz cx="9144000" cy="6858000" type="screen4x3"/>
  <p:notesSz cx="6858000" cy="9144000"/>
  <p:defaultTextStyle>
    <a:defPPr>
      <a:defRPr lang="et-E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4" autoAdjust="0"/>
    <p:restoredTop sz="94650" autoAdjust="0"/>
  </p:normalViewPr>
  <p:slideViewPr>
    <p:cSldViewPr>
      <p:cViewPr varScale="1">
        <p:scale>
          <a:sx n="91" d="100"/>
          <a:sy n="91" d="100"/>
        </p:scale>
        <p:origin x="-96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5C1F8-BEBD-4CBB-81BF-8360BA441BE7}" type="datetimeFigureOut">
              <a:rPr lang="et-EE" smtClean="0"/>
              <a:pPr/>
              <a:t>9.04.2015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B00B4-EC13-4650-8D20-A60FFEE7CB17}" type="slidenum">
              <a:rPr lang="et-EE" smtClean="0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t-E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t-E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t-E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5771F4-65A1-468E-BB5A-092DDA99B3C0}" type="slidenum">
              <a:rPr lang="et-EE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31B20-08F8-42BC-9ACF-C22C0D32A4CB}" type="slidenum">
              <a:rPr lang="et-EE"/>
              <a:pPr/>
              <a:t>1</a:t>
            </a:fld>
            <a:endParaRPr lang="et-EE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10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11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12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13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14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15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16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17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18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19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31B20-08F8-42BC-9ACF-C22C0D32A4CB}" type="slidenum">
              <a:rPr lang="et-EE"/>
              <a:pPr/>
              <a:t>2</a:t>
            </a:fld>
            <a:endParaRPr lang="et-EE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20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21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22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23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24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25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26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27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28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29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5357A-68EE-4FDD-9B92-06617C95EE33}" type="slidenum">
              <a:rPr lang="et-EE"/>
              <a:pPr/>
              <a:t>3</a:t>
            </a:fld>
            <a:endParaRPr lang="et-EE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30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31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32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33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5DA902-1F2F-4822-8D5E-242FDEE36597}" type="slidenum">
              <a:rPr lang="et-EE"/>
              <a:pPr/>
              <a:t>34</a:t>
            </a:fld>
            <a:endParaRPr lang="et-EE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5357A-68EE-4FDD-9B92-06617C95EE33}" type="slidenum">
              <a:rPr lang="et-EE"/>
              <a:pPr/>
              <a:t>4</a:t>
            </a:fld>
            <a:endParaRPr lang="et-EE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5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6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7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8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2D3-3B9C-4C15-BFEC-DC32399FF7AA}" type="slidenum">
              <a:rPr lang="et-EE"/>
              <a:pPr/>
              <a:t>9</a:t>
            </a:fld>
            <a:endParaRPr 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A113F-CAD3-45CD-930B-EBDC0ABFC70D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EB1B4-7643-4E3B-BAFF-C7F214F162B9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5AA58-3CB7-471B-A1E3-5E05AE813EE7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86FACA0-50F9-49FB-B8D1-963D7D494D00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930D94A-E0F2-40C4-87F8-67D040EBA1CE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D85E7CA-8BD6-488D-B547-A2C850FF47EF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886C3A-9AA0-47BD-93E5-EDD3AD72655C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37CF-654F-4511-875C-0F265E4652C6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281FF-6065-4BA9-A544-08DAD85A3ADA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FE68D-3687-4485-A532-A8A975D621F8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6CC66-5495-40A1-A93F-0207C0439B78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9E59E-90B3-4F2C-BD2C-7EF643D4DDC8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F2D64-BE42-46DC-A3F8-5C709C113523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1DA61-7A83-4056-8C72-25FE2E10382B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BE1D1-97CB-4D4F-AA47-DD0C6FD2EFD6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00">
                <a:gamma/>
                <a:tint val="0"/>
                <a:invGamma/>
              </a:srgbClr>
            </a:gs>
            <a:gs pos="100000">
              <a:srgbClr val="99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t-E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t-EE"/>
              <a:t>www.isb.ee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2D6279-AAFC-4A80-8D60-E964554D1637}" type="slidenum">
              <a:rPr lang="et-EE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>
    <p:cover dir="r"/>
  </p:transition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9054-2854-4F55-80C8-6B92AFA19A58}" type="slidenum">
              <a:rPr lang="et-EE"/>
              <a:pPr/>
              <a:t>1</a:t>
            </a:fld>
            <a:endParaRPr lang="et-EE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/>
          <a:lstStyle/>
          <a:p>
            <a:r>
              <a:rPr lang="et-EE" sz="2800" dirty="0" smtClean="0"/>
              <a:t>Energiatarbimise säästlik ja kulutõhus juhtimine ning energia salvestamine hoonetes</a:t>
            </a:r>
            <a:endParaRPr lang="et-EE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2643182"/>
            <a:ext cx="8229600" cy="333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286248" y="192880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Võrguühenduseta majapidamise näitel</a:t>
            </a:r>
            <a:endParaRPr lang="et-E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10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Planeerimine</a:t>
            </a:r>
            <a:endParaRPr lang="et-EE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1357298"/>
            <a:ext cx="7472386" cy="434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11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Ehitustööd</a:t>
            </a:r>
            <a:endParaRPr lang="et-EE" sz="2000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3916363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et-EE" sz="20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29058" y="1941649"/>
            <a:ext cx="4757742" cy="31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panasonic--newrange14418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1214422"/>
            <a:ext cx="2571768" cy="1769376"/>
          </a:xfrm>
          <a:prstGeom prst="rect">
            <a:avLst/>
          </a:prstGeom>
        </p:spPr>
      </p:pic>
      <p:pic>
        <p:nvPicPr>
          <p:cNvPr id="13" name="Picture 12" descr="dc_dc_syste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3214686"/>
            <a:ext cx="3365844" cy="26432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12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3916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t-EE" sz="2000" dirty="0" smtClean="0"/>
              <a:t>DC </a:t>
            </a:r>
            <a:r>
              <a:rPr lang="et-EE" sz="2000" dirty="0" err="1" smtClean="0"/>
              <a:t>bus</a:t>
            </a:r>
            <a:endParaRPr lang="et-EE" sz="2000" dirty="0" smtClean="0"/>
          </a:p>
          <a:p>
            <a:pPr>
              <a:lnSpc>
                <a:spcPct val="90000"/>
              </a:lnSpc>
            </a:pPr>
            <a:endParaRPr lang="et-EE" sz="2000" dirty="0" smtClean="0"/>
          </a:p>
          <a:p>
            <a:pPr>
              <a:lnSpc>
                <a:spcPct val="90000"/>
              </a:lnSpc>
            </a:pPr>
            <a:r>
              <a:rPr lang="et-EE" sz="2000" dirty="0" smtClean="0"/>
              <a:t>AC-DC </a:t>
            </a:r>
            <a:r>
              <a:rPr lang="et-EE" sz="2000" dirty="0" err="1" smtClean="0"/>
              <a:t>bus</a:t>
            </a:r>
            <a:endParaRPr lang="et-EE" sz="2000" dirty="0" smtClean="0"/>
          </a:p>
          <a:p>
            <a:pPr>
              <a:lnSpc>
                <a:spcPct val="90000"/>
              </a:lnSpc>
            </a:pPr>
            <a:endParaRPr lang="et-EE" sz="2000" dirty="0" smtClean="0"/>
          </a:p>
          <a:p>
            <a:pPr>
              <a:lnSpc>
                <a:spcPct val="90000"/>
              </a:lnSpc>
            </a:pPr>
            <a:r>
              <a:rPr lang="et-EE" sz="2000" dirty="0" smtClean="0"/>
              <a:t>AC </a:t>
            </a:r>
            <a:r>
              <a:rPr lang="et-EE" sz="2000" dirty="0" err="1" smtClean="0"/>
              <a:t>bus</a:t>
            </a:r>
            <a:endParaRPr lang="et-EE" sz="2000" dirty="0" smtClean="0"/>
          </a:p>
          <a:p>
            <a:pPr>
              <a:lnSpc>
                <a:spcPct val="90000"/>
              </a:lnSpc>
            </a:pPr>
            <a:endParaRPr lang="et-EE" sz="2000" dirty="0" smtClean="0"/>
          </a:p>
          <a:p>
            <a:pPr>
              <a:lnSpc>
                <a:spcPct val="90000"/>
              </a:lnSpc>
            </a:pPr>
            <a:endParaRPr lang="et-EE" sz="2000" dirty="0" smtClean="0"/>
          </a:p>
          <a:p>
            <a:pPr lvl="1">
              <a:lnSpc>
                <a:spcPct val="90000"/>
              </a:lnSpc>
              <a:buNone/>
            </a:pPr>
            <a:endParaRPr lang="et-EE" sz="1600" dirty="0"/>
          </a:p>
          <a:p>
            <a:pPr>
              <a:lnSpc>
                <a:spcPct val="90000"/>
              </a:lnSpc>
              <a:buNone/>
            </a:pPr>
            <a:endParaRPr lang="et-EE" sz="2000" dirty="0" smtClean="0"/>
          </a:p>
          <a:p>
            <a:pPr>
              <a:lnSpc>
                <a:spcPct val="90000"/>
              </a:lnSpc>
            </a:pPr>
            <a:endParaRPr lang="et-EE" sz="2000" dirty="0" smtClean="0"/>
          </a:p>
          <a:p>
            <a:pPr>
              <a:lnSpc>
                <a:spcPct val="90000"/>
              </a:lnSpc>
              <a:buNone/>
            </a:pPr>
            <a:endParaRPr lang="et-EE" sz="2000" dirty="0" smtClean="0"/>
          </a:p>
          <a:p>
            <a:pPr>
              <a:lnSpc>
                <a:spcPct val="90000"/>
              </a:lnSpc>
              <a:buNone/>
            </a:pPr>
            <a:endParaRPr lang="et-EE" sz="16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2357422" y="1000108"/>
            <a:ext cx="619129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ACDC bus_joonis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1071546"/>
            <a:ext cx="6024562" cy="4518422"/>
          </a:xfrm>
          <a:prstGeom prst="rect">
            <a:avLst/>
          </a:prstGeom>
        </p:spPr>
      </p:pic>
      <p:pic>
        <p:nvPicPr>
          <p:cNvPr id="12" name="Picture 11" descr="AC bus joonis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59" y="1017966"/>
            <a:ext cx="6072231" cy="455417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13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92317" y="1385370"/>
            <a:ext cx="6823249" cy="454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214414" y="1714488"/>
            <a:ext cx="208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/>
              <a:t>8,37 </a:t>
            </a:r>
            <a:r>
              <a:rPr lang="et-EE" sz="2400" b="1" dirty="0" err="1" smtClean="0"/>
              <a:t>kWp</a:t>
            </a:r>
            <a:endParaRPr lang="et-EE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14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928662" y="2214554"/>
            <a:ext cx="7493436" cy="348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214414" y="1714488"/>
            <a:ext cx="208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err="1" smtClean="0"/>
              <a:t>Inverterid</a:t>
            </a:r>
            <a:endParaRPr lang="et-EE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15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1857364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err="1" smtClean="0"/>
              <a:t>Võrguinverterid</a:t>
            </a:r>
            <a:r>
              <a:rPr lang="et-EE" sz="2400" b="1" dirty="0" smtClean="0"/>
              <a:t> 3 x 2500 W</a:t>
            </a:r>
            <a:endParaRPr lang="et-EE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500306"/>
            <a:ext cx="7286676" cy="343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16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1857364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err="1" smtClean="0"/>
              <a:t>Akuinverter</a:t>
            </a:r>
            <a:endParaRPr lang="et-EE" sz="2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428868"/>
            <a:ext cx="2928958" cy="374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929190" y="2143117"/>
            <a:ext cx="28793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Tehnilised andmed:</a:t>
            </a:r>
          </a:p>
          <a:p>
            <a:endParaRPr lang="et-EE" dirty="0" smtClean="0"/>
          </a:p>
          <a:p>
            <a:r>
              <a:rPr lang="et-EE" sz="1400" dirty="0" smtClean="0"/>
              <a:t>Võimsus 5 kW / 6,5 kW</a:t>
            </a:r>
            <a:r>
              <a:rPr lang="et-EE" sz="800" dirty="0" smtClean="0"/>
              <a:t>30 min</a:t>
            </a:r>
          </a:p>
          <a:p>
            <a:r>
              <a:rPr lang="et-EE" sz="1400" dirty="0" smtClean="0"/>
              <a:t>Akupinge 48 V</a:t>
            </a:r>
          </a:p>
          <a:p>
            <a:r>
              <a:rPr lang="et-EE" sz="1400" dirty="0" smtClean="0"/>
              <a:t>Laadimisvool max120A</a:t>
            </a:r>
          </a:p>
          <a:p>
            <a:r>
              <a:rPr lang="et-EE" sz="1400" dirty="0" smtClean="0"/>
              <a:t>Tööpinge 230V</a:t>
            </a:r>
          </a:p>
          <a:p>
            <a:r>
              <a:rPr lang="et-EE" sz="1400" dirty="0" smtClean="0"/>
              <a:t>AC </a:t>
            </a:r>
            <a:r>
              <a:rPr lang="et-EE" sz="1400" dirty="0" err="1" smtClean="0"/>
              <a:t>max</a:t>
            </a:r>
            <a:r>
              <a:rPr lang="et-EE" sz="1400" dirty="0" smtClean="0"/>
              <a:t> 120 A</a:t>
            </a:r>
          </a:p>
          <a:p>
            <a:r>
              <a:rPr lang="et-EE" sz="1400" dirty="0" smtClean="0"/>
              <a:t>Akupank 100 – 10 000 Ah</a:t>
            </a:r>
          </a:p>
          <a:p>
            <a:endParaRPr lang="et-E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17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1857364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/>
              <a:t>Akupank</a:t>
            </a:r>
            <a:endParaRPr lang="et-EE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8662" y="2786058"/>
            <a:ext cx="5110170" cy="274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215074" y="2714620"/>
            <a:ext cx="2754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t-EE" sz="1400" dirty="0" smtClean="0"/>
          </a:p>
          <a:p>
            <a:r>
              <a:rPr lang="et-EE" sz="1600" dirty="0" smtClean="0"/>
              <a:t>Tehnilised andmed:</a:t>
            </a:r>
          </a:p>
          <a:p>
            <a:endParaRPr lang="et-EE" sz="1400" dirty="0" smtClean="0"/>
          </a:p>
          <a:p>
            <a:endParaRPr lang="et-EE" sz="1400" dirty="0" smtClean="0"/>
          </a:p>
          <a:p>
            <a:r>
              <a:rPr lang="et-EE" sz="1400" dirty="0" smtClean="0"/>
              <a:t>Akupanga pinge 48V</a:t>
            </a:r>
          </a:p>
          <a:p>
            <a:r>
              <a:rPr lang="et-EE" sz="1400" dirty="0" smtClean="0"/>
              <a:t>Mahtuvus 400 Ah</a:t>
            </a:r>
          </a:p>
          <a:p>
            <a:r>
              <a:rPr lang="et-EE" sz="1400" dirty="0" smtClean="0"/>
              <a:t>Energiasisaldus ca 20 kWh</a:t>
            </a:r>
            <a:endParaRPr lang="et-EE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18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1857364"/>
            <a:ext cx="3071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/>
              <a:t>Andmeside</a:t>
            </a:r>
          </a:p>
          <a:p>
            <a:endParaRPr lang="et-EE" sz="2400" b="1" dirty="0" smtClean="0"/>
          </a:p>
          <a:p>
            <a:r>
              <a:rPr lang="et-EE" sz="1600" b="1" dirty="0" smtClean="0"/>
              <a:t>RS485 standard</a:t>
            </a:r>
          </a:p>
          <a:p>
            <a:endParaRPr lang="et-EE" sz="1600" b="1" dirty="0" smtClean="0"/>
          </a:p>
          <a:p>
            <a:r>
              <a:rPr lang="et-EE" sz="1600" b="1" dirty="0" smtClean="0"/>
              <a:t>I/O kontroller</a:t>
            </a:r>
          </a:p>
          <a:p>
            <a:endParaRPr lang="et-EE" sz="1600" b="1" dirty="0" smtClean="0"/>
          </a:p>
          <a:p>
            <a:r>
              <a:rPr lang="et-EE" sz="1600" b="1" dirty="0" smtClean="0"/>
              <a:t>GSM kontroller</a:t>
            </a:r>
          </a:p>
          <a:p>
            <a:endParaRPr lang="et-EE" sz="1600" b="1" dirty="0" smtClean="0"/>
          </a:p>
          <a:p>
            <a:r>
              <a:rPr lang="et-EE" sz="1600" b="1" dirty="0" smtClean="0"/>
              <a:t>Andmete salvestus</a:t>
            </a:r>
          </a:p>
          <a:p>
            <a:endParaRPr lang="et-EE" sz="1600" b="1" dirty="0" smtClean="0"/>
          </a:p>
          <a:p>
            <a:r>
              <a:rPr lang="et-EE" sz="1600" b="1" dirty="0" err="1" smtClean="0"/>
              <a:t>www.sunnyportal.com</a:t>
            </a:r>
            <a:endParaRPr lang="et-EE" sz="1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3929058" y="714356"/>
            <a:ext cx="4538683" cy="542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19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000108"/>
            <a:ext cx="4214842" cy="519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79054-2854-4F55-80C8-6B92AFA19A58}" type="slidenum">
              <a:rPr lang="et-EE"/>
              <a:pPr/>
              <a:t>2</a:t>
            </a:fld>
            <a:endParaRPr lang="et-EE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/>
          <a:lstStyle/>
          <a:p>
            <a:r>
              <a:rPr lang="et-EE" sz="2800" dirty="0" smtClean="0"/>
              <a:t>Energiatarbimise säästlik ja kulutõhus juhtimine ning energia salvestamine hoonetes</a:t>
            </a:r>
            <a:endParaRPr lang="et-EE" sz="2800" dirty="0"/>
          </a:p>
        </p:txBody>
      </p:sp>
      <p:pic>
        <p:nvPicPr>
          <p:cNvPr id="10" name="Picture 6" descr="pf_wuerzenergy_photovoltaik_image_infotext_pv_hig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57620" y="2071678"/>
            <a:ext cx="4598233" cy="3929090"/>
          </a:xfr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28596" y="2071678"/>
            <a:ext cx="40386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t-E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Sissejuhatus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t-EE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t-E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Planeerimine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t-EE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t-E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Ehitustööd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t-EE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t-E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Süsteemi valik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t-EE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t-EE" sz="2000" kern="0" dirty="0" smtClean="0">
                <a:latin typeface="+mn-lt"/>
                <a:cs typeface="+mn-cs"/>
              </a:rPr>
              <a:t>Tulevikuvisioonid</a:t>
            </a:r>
            <a:endParaRPr kumimoji="0" lang="et-E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t-EE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t-E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Kogemused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t-EE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t-E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Küsimuste ring</a:t>
            </a:r>
            <a:endParaRPr kumimoji="0" lang="et-E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20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valik</a:t>
            </a:r>
            <a:endParaRPr lang="et-EE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42910" y="1071546"/>
            <a:ext cx="7786742" cy="518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21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Süsteemi </a:t>
            </a:r>
            <a:r>
              <a:rPr lang="et-EE" sz="2000" dirty="0" smtClean="0"/>
              <a:t>arvutamine</a:t>
            </a:r>
            <a:endParaRPr lang="et-EE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1214414" y="1071546"/>
            <a:ext cx="6786610" cy="518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22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Tarbimisprofiil</a:t>
            </a:r>
            <a:endParaRPr lang="et-EE" sz="2000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642910" y="1714488"/>
          <a:ext cx="7858181" cy="392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3260"/>
                <a:gridCol w="1422602"/>
                <a:gridCol w="2274930"/>
                <a:gridCol w="1857389"/>
              </a:tblGrid>
              <a:tr h="559031">
                <a:tc>
                  <a:txBody>
                    <a:bodyPr/>
                    <a:lstStyle/>
                    <a:p>
                      <a:r>
                        <a:rPr lang="et-EE" dirty="0" smtClean="0"/>
                        <a:t>Seade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Võimsus W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Kasutus päevas h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err="1" smtClean="0"/>
                        <a:t>Wh</a:t>
                      </a:r>
                      <a:r>
                        <a:rPr lang="et-EE" dirty="0" smtClean="0"/>
                        <a:t> ööpäev</a:t>
                      </a:r>
                      <a:endParaRPr lang="et-EE" dirty="0"/>
                    </a:p>
                  </a:txBody>
                  <a:tcPr/>
                </a:tc>
              </a:tr>
              <a:tr h="481437">
                <a:tc>
                  <a:txBody>
                    <a:bodyPr/>
                    <a:lstStyle/>
                    <a:p>
                      <a:pPr algn="l"/>
                      <a:r>
                        <a:rPr lang="et-EE" dirty="0" smtClean="0"/>
                        <a:t>TV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50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3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150</a:t>
                      </a:r>
                      <a:endParaRPr lang="et-EE" dirty="0"/>
                    </a:p>
                  </a:txBody>
                  <a:tcPr/>
                </a:tc>
              </a:tr>
              <a:tr h="481437">
                <a:tc>
                  <a:txBody>
                    <a:bodyPr/>
                    <a:lstStyle/>
                    <a:p>
                      <a:pPr algn="l"/>
                      <a:r>
                        <a:rPr lang="et-EE" dirty="0" smtClean="0"/>
                        <a:t>Külmik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360</a:t>
                      </a:r>
                      <a:endParaRPr lang="et-EE" dirty="0"/>
                    </a:p>
                  </a:txBody>
                  <a:tcPr/>
                </a:tc>
              </a:tr>
              <a:tr h="481437">
                <a:tc>
                  <a:txBody>
                    <a:bodyPr/>
                    <a:lstStyle/>
                    <a:p>
                      <a:pPr algn="l"/>
                      <a:r>
                        <a:rPr lang="et-EE" dirty="0" smtClean="0"/>
                        <a:t>Veekeetja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1700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0,1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170</a:t>
                      </a:r>
                      <a:endParaRPr lang="et-EE" dirty="0"/>
                    </a:p>
                  </a:txBody>
                  <a:tcPr/>
                </a:tc>
              </a:tr>
              <a:tr h="481437">
                <a:tc>
                  <a:txBody>
                    <a:bodyPr/>
                    <a:lstStyle/>
                    <a:p>
                      <a:pPr algn="l"/>
                      <a:r>
                        <a:rPr lang="et-EE" dirty="0" smtClean="0"/>
                        <a:t>Veepump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700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0,5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350</a:t>
                      </a:r>
                      <a:endParaRPr lang="et-EE" dirty="0"/>
                    </a:p>
                  </a:txBody>
                  <a:tcPr/>
                </a:tc>
              </a:tr>
              <a:tr h="481437">
                <a:tc>
                  <a:txBody>
                    <a:bodyPr/>
                    <a:lstStyle/>
                    <a:p>
                      <a:pPr algn="l"/>
                      <a:r>
                        <a:rPr lang="et-EE" dirty="0" smtClean="0"/>
                        <a:t>Valgustid LED 8x11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88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3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264</a:t>
                      </a:r>
                      <a:endParaRPr lang="et-EE" dirty="0"/>
                    </a:p>
                  </a:txBody>
                  <a:tcPr/>
                </a:tc>
              </a:tr>
              <a:tr h="481437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jne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jne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jne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jne</a:t>
                      </a:r>
                      <a:endParaRPr lang="et-EE" dirty="0"/>
                    </a:p>
                  </a:txBody>
                  <a:tcPr/>
                </a:tc>
              </a:tr>
              <a:tr h="481437">
                <a:tc>
                  <a:txBody>
                    <a:bodyPr/>
                    <a:lstStyle/>
                    <a:p>
                      <a:pPr algn="ctr"/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Kokku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1800 </a:t>
                      </a:r>
                      <a:r>
                        <a:rPr lang="et-EE" dirty="0" err="1" smtClean="0"/>
                        <a:t>Wh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23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err="1" smtClean="0"/>
              <a:t>Akuinverterite</a:t>
            </a:r>
            <a:r>
              <a:rPr lang="et-EE" sz="2000" dirty="0" smtClean="0"/>
              <a:t> arv ja autonoomne aeg</a:t>
            </a:r>
            <a:endParaRPr lang="et-EE" sz="2000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</p:nvPr>
        </p:nvGraphicFramePr>
        <p:xfrm>
          <a:off x="1142976" y="3500438"/>
          <a:ext cx="635798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/>
                <a:gridCol w="31432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Süsteem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Autonoomne aeg (päeva)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err="1" smtClean="0"/>
                        <a:t>Backup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0,5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Hüdroturbiin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0,5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Diiselgeneraator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2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PV või tuulegeneraator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4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00166" y="2000240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     P </a:t>
            </a:r>
            <a:r>
              <a:rPr lang="et-EE" dirty="0" err="1" smtClean="0"/>
              <a:t>max</a:t>
            </a:r>
            <a:r>
              <a:rPr lang="et-EE" dirty="0" smtClean="0"/>
              <a:t>	</a:t>
            </a:r>
          </a:p>
          <a:p>
            <a:r>
              <a:rPr lang="et-EE" dirty="0" err="1" smtClean="0"/>
              <a:t>Akuinverterite</a:t>
            </a:r>
            <a:r>
              <a:rPr lang="et-EE" dirty="0" smtClean="0"/>
              <a:t> arv =  </a:t>
            </a:r>
            <a:r>
              <a:rPr lang="et-EE" sz="800" dirty="0" smtClean="0"/>
              <a:t>--------------------------</a:t>
            </a:r>
          </a:p>
          <a:p>
            <a:r>
              <a:rPr lang="et-EE" sz="800" dirty="0" smtClean="0"/>
              <a:t>		          </a:t>
            </a:r>
            <a:r>
              <a:rPr lang="et-EE" dirty="0" smtClean="0"/>
              <a:t>P </a:t>
            </a:r>
            <a:r>
              <a:rPr lang="et-EE" sz="800" dirty="0" err="1" smtClean="0"/>
              <a:t>max</a:t>
            </a:r>
            <a:r>
              <a:rPr lang="et-EE" sz="800" dirty="0" smtClean="0"/>
              <a:t> 30</a:t>
            </a:r>
            <a:endParaRPr lang="et-EE" sz="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24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Akupanga suurus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57246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	     E</a:t>
            </a:r>
            <a:r>
              <a:rPr lang="et-EE" sz="1200" dirty="0" smtClean="0"/>
              <a:t>a</a:t>
            </a:r>
            <a:r>
              <a:rPr lang="et-EE" dirty="0" smtClean="0"/>
              <a:t>		</a:t>
            </a:r>
          </a:p>
          <a:p>
            <a:r>
              <a:rPr lang="et-EE" dirty="0" smtClean="0"/>
              <a:t>                             Autonoomne aeg x </a:t>
            </a:r>
            <a:r>
              <a:rPr lang="et-EE" sz="1600" dirty="0" smtClean="0"/>
              <a:t>---------</a:t>
            </a:r>
            <a:endParaRPr lang="et-EE" dirty="0" smtClean="0"/>
          </a:p>
          <a:p>
            <a:r>
              <a:rPr lang="et-EE" dirty="0" smtClean="0"/>
              <a:t>				    365</a:t>
            </a:r>
          </a:p>
          <a:p>
            <a:r>
              <a:rPr lang="et-EE" dirty="0" smtClean="0"/>
              <a:t>Akupank kWh = --------------------------------------</a:t>
            </a:r>
          </a:p>
          <a:p>
            <a:r>
              <a:rPr lang="et-EE" sz="800" dirty="0" smtClean="0"/>
              <a:t>                                            		      </a:t>
            </a:r>
            <a:r>
              <a:rPr lang="et-EE" dirty="0" smtClean="0"/>
              <a:t>ɳ</a:t>
            </a:r>
            <a:endParaRPr lang="et-EE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1500166" y="3071810"/>
            <a:ext cx="5474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	 1000</a:t>
            </a:r>
          </a:p>
          <a:p>
            <a:r>
              <a:rPr lang="et-EE" dirty="0" smtClean="0"/>
              <a:t>Akupank Ah = akupank kWh x ----------------------------</a:t>
            </a:r>
          </a:p>
          <a:p>
            <a:r>
              <a:rPr lang="et-EE" dirty="0" smtClean="0"/>
              <a:t>			        Akupanga pinge V</a:t>
            </a:r>
            <a:endParaRPr lang="et-EE" dirty="0"/>
          </a:p>
        </p:txBody>
      </p:sp>
      <p:sp>
        <p:nvSpPr>
          <p:cNvPr id="11" name="TextBox 10"/>
          <p:cNvSpPr txBox="1"/>
          <p:nvPr/>
        </p:nvSpPr>
        <p:spPr>
          <a:xfrm>
            <a:off x="2357422" y="4714884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E</a:t>
            </a:r>
            <a:r>
              <a:rPr lang="et-EE" sz="1200" dirty="0" smtClean="0"/>
              <a:t>a</a:t>
            </a:r>
            <a:r>
              <a:rPr lang="et-EE" dirty="0" smtClean="0"/>
              <a:t> – aastane energiatarve</a:t>
            </a:r>
          </a:p>
          <a:p>
            <a:r>
              <a:rPr lang="et-EE" dirty="0" smtClean="0"/>
              <a:t>  ɳ – keskmine kasutegur tühjenemisel ( 0,9)</a:t>
            </a:r>
            <a:endParaRPr lang="et-E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0" grpId="0" build="allAtOnce"/>
      <p:bldP spid="1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25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Üleliigse energia kasutamine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</a:t>
            </a:r>
            <a:endParaRPr lang="et-EE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786190"/>
            <a:ext cx="6643734" cy="237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214422"/>
            <a:ext cx="66579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26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Üleliigse energia kasutamine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</a:t>
            </a:r>
            <a:endParaRPr lang="et-EE" sz="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214422"/>
            <a:ext cx="66675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786190"/>
            <a:ext cx="66770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27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Üleliigse energia kasutamine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</a:t>
            </a:r>
            <a:endParaRPr lang="et-EE" sz="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0100" y="1285860"/>
            <a:ext cx="7353333" cy="492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28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Üleliigse energia kasutamine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</a:t>
            </a:r>
            <a:endParaRPr lang="et-EE" sz="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14414" y="1218822"/>
            <a:ext cx="6667500" cy="239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14414" y="3793699"/>
            <a:ext cx="6677025" cy="237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29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Üleliigse energia kasutamine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</a:t>
            </a:r>
            <a:endParaRPr lang="et-EE" sz="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3214710" cy="216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857232"/>
            <a:ext cx="3804159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28662" y="4286256"/>
            <a:ext cx="306686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SL 6000</a:t>
            </a:r>
          </a:p>
          <a:p>
            <a:endParaRPr lang="et-EE" dirty="0" smtClean="0"/>
          </a:p>
          <a:p>
            <a:r>
              <a:rPr lang="et-EE" sz="1600" dirty="0" smtClean="0"/>
              <a:t>Lülitusvõimsus 0 … 6 kW</a:t>
            </a:r>
          </a:p>
          <a:p>
            <a:r>
              <a:rPr lang="et-EE" sz="1600" dirty="0" smtClean="0"/>
              <a:t>Toimimispõhimõte DC PWM</a:t>
            </a:r>
          </a:p>
          <a:p>
            <a:r>
              <a:rPr lang="et-EE" sz="1600" dirty="0" smtClean="0"/>
              <a:t>Päeva energiahulk kuni 40 kWh</a:t>
            </a:r>
          </a:p>
          <a:p>
            <a:endParaRPr lang="et-E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0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0CF3-BB1D-4E2A-8185-E8136EAB85B0}" type="slidenum">
              <a:rPr lang="et-EE"/>
              <a:pPr/>
              <a:t>3</a:t>
            </a:fld>
            <a:endParaRPr lang="et-E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Sissejuhatus</a:t>
            </a:r>
            <a:endParaRPr lang="et-EE" sz="2000" dirty="0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335463" y="3016250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t-EE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 rot="19965094">
            <a:off x="971528" y="1838354"/>
            <a:ext cx="2216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10" name="Picture 9" descr="elektrilevi-1180x590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2285992"/>
            <a:ext cx="6429388" cy="3214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251449">
            <a:off x="1364439" y="2648420"/>
            <a:ext cx="5358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5400" b="1" dirty="0" smtClean="0">
                <a:solidFill>
                  <a:srgbClr val="FF0000"/>
                </a:solidFill>
              </a:rPr>
              <a:t>125 000,00 EUR</a:t>
            </a:r>
            <a:endParaRPr lang="et-EE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30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Tulevikuvisioonid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</a:t>
            </a:r>
            <a:endParaRPr lang="et-EE" sz="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86314" y="1000109"/>
            <a:ext cx="3984179" cy="483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85720" y="1500174"/>
            <a:ext cx="30216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Tänane elektrisüsteem</a:t>
            </a:r>
            <a:endParaRPr lang="et-EE" dirty="0" smtClean="0"/>
          </a:p>
          <a:p>
            <a:endParaRPr lang="et-EE" dirty="0" smtClean="0"/>
          </a:p>
          <a:p>
            <a:r>
              <a:rPr lang="et-EE" sz="1600" dirty="0" smtClean="0"/>
              <a:t>Eelised:</a:t>
            </a:r>
          </a:p>
          <a:p>
            <a:r>
              <a:rPr lang="et-EE" sz="1600" dirty="0" smtClean="0"/>
              <a:t>	Lihtne ülesehitus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Tsentraalselt hallatav</a:t>
            </a:r>
          </a:p>
          <a:p>
            <a:endParaRPr lang="et-EE" sz="1600" dirty="0" smtClean="0"/>
          </a:p>
          <a:p>
            <a:endParaRPr lang="et-EE" sz="1600" dirty="0" smtClean="0"/>
          </a:p>
          <a:p>
            <a:r>
              <a:rPr lang="et-EE" sz="1600" dirty="0" smtClean="0"/>
              <a:t>Miinused: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Suured kaod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Suur haavatavus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Suur saastekoormus</a:t>
            </a:r>
            <a:endParaRPr lang="et-EE" sz="1600" dirty="0" smtClean="0"/>
          </a:p>
          <a:p>
            <a:endParaRPr lang="et-E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31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Tulevikuvisioonid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</a:t>
            </a:r>
            <a:endParaRPr lang="et-EE" sz="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0634" y="1000108"/>
            <a:ext cx="4129859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85720" y="1500174"/>
            <a:ext cx="416299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Tuleviku elektrisüsteem - hajatootmine</a:t>
            </a:r>
            <a:endParaRPr lang="et-EE" dirty="0" smtClean="0"/>
          </a:p>
          <a:p>
            <a:endParaRPr lang="et-EE" dirty="0" smtClean="0"/>
          </a:p>
          <a:p>
            <a:r>
              <a:rPr lang="et-EE" sz="1600" dirty="0" smtClean="0"/>
              <a:t>Eelised: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Kõrge varustuskindlus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Geograafiliselt hajutatud tootmine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Sõltumatus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Tootmine ja tarbimine ühes kohas</a:t>
            </a:r>
          </a:p>
          <a:p>
            <a:endParaRPr lang="et-EE" sz="1600" dirty="0" smtClean="0"/>
          </a:p>
          <a:p>
            <a:endParaRPr lang="et-EE" sz="1600" dirty="0" smtClean="0"/>
          </a:p>
          <a:p>
            <a:r>
              <a:rPr lang="et-EE" sz="1600" dirty="0" smtClean="0"/>
              <a:t>Miinused: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Keeruline juhtida</a:t>
            </a:r>
            <a:endParaRPr lang="et-EE" sz="1600" dirty="0" smtClean="0"/>
          </a:p>
          <a:p>
            <a:r>
              <a:rPr lang="et-EE" sz="1600" dirty="0" smtClean="0"/>
              <a:t>	</a:t>
            </a:r>
            <a:r>
              <a:rPr lang="et-EE" sz="1600" dirty="0" smtClean="0"/>
              <a:t>Erinevat liiki tootjate koosmõju</a:t>
            </a:r>
          </a:p>
          <a:p>
            <a:endParaRPr lang="et-EE" sz="1600" dirty="0" smtClean="0"/>
          </a:p>
          <a:p>
            <a:endParaRPr lang="et-E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32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Tulevikuvisioonid</a:t>
            </a:r>
            <a:endParaRPr lang="et-E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8662" y="15001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			</a:t>
            </a:r>
            <a:endParaRPr lang="et-EE" sz="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0634" y="1000108"/>
            <a:ext cx="4129859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85720" y="1500174"/>
            <a:ext cx="4108817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Eeldused hajatootmisele üleminekuks:</a:t>
            </a:r>
            <a:endParaRPr lang="et-EE" dirty="0" smtClean="0"/>
          </a:p>
          <a:p>
            <a:endParaRPr lang="et-EE" dirty="0" smtClean="0"/>
          </a:p>
          <a:p>
            <a:r>
              <a:rPr lang="et-EE" sz="1600" dirty="0" smtClean="0"/>
              <a:t>Seadusandlikud</a:t>
            </a:r>
          </a:p>
          <a:p>
            <a:endParaRPr lang="et-EE" sz="1600" dirty="0" smtClean="0"/>
          </a:p>
          <a:p>
            <a:r>
              <a:rPr lang="et-EE" sz="1600" dirty="0" smtClean="0"/>
              <a:t>	</a:t>
            </a:r>
            <a:r>
              <a:rPr lang="et-EE" sz="1600" dirty="0" smtClean="0"/>
              <a:t>Seadusmuudatused</a:t>
            </a:r>
            <a:r>
              <a:rPr lang="et-EE" sz="1600" dirty="0" smtClean="0"/>
              <a:t>	</a:t>
            </a:r>
            <a:endParaRPr lang="et-EE" sz="1600" dirty="0" smtClean="0"/>
          </a:p>
          <a:p>
            <a:r>
              <a:rPr lang="et-EE" sz="1600" dirty="0" smtClean="0"/>
              <a:t>	</a:t>
            </a:r>
            <a:r>
              <a:rPr lang="et-EE" sz="1600" dirty="0" smtClean="0"/>
              <a:t>Ühtsed “võrgueeskirjad”</a:t>
            </a:r>
          </a:p>
          <a:p>
            <a:r>
              <a:rPr lang="et-EE" sz="1600" dirty="0" smtClean="0"/>
              <a:t>	</a:t>
            </a:r>
            <a:r>
              <a:rPr lang="et-EE" sz="1600" dirty="0" smtClean="0"/>
              <a:t>Maksundus</a:t>
            </a:r>
          </a:p>
          <a:p>
            <a:r>
              <a:rPr lang="et-EE" sz="1600" dirty="0" smtClean="0"/>
              <a:t>	</a:t>
            </a:r>
            <a:endParaRPr lang="et-EE" sz="1600" dirty="0" smtClean="0"/>
          </a:p>
          <a:p>
            <a:endParaRPr lang="et-EE" sz="1600" dirty="0" smtClean="0"/>
          </a:p>
          <a:p>
            <a:r>
              <a:rPr lang="et-EE" sz="1600" dirty="0" smtClean="0"/>
              <a:t>Tehnoloogilised</a:t>
            </a:r>
          </a:p>
          <a:p>
            <a:r>
              <a:rPr lang="et-EE" sz="1600" dirty="0" smtClean="0"/>
              <a:t>	</a:t>
            </a:r>
            <a:endParaRPr lang="et-EE" sz="1600" dirty="0" smtClean="0"/>
          </a:p>
          <a:p>
            <a:r>
              <a:rPr lang="et-EE" sz="1600" dirty="0" smtClean="0"/>
              <a:t>	</a:t>
            </a:r>
            <a:r>
              <a:rPr lang="et-EE" sz="1600" dirty="0" smtClean="0"/>
              <a:t>Efektiivsed energiatootjad</a:t>
            </a:r>
            <a:endParaRPr lang="et-EE" sz="1600" dirty="0" smtClean="0"/>
          </a:p>
          <a:p>
            <a:r>
              <a:rPr lang="et-EE" sz="1600" dirty="0" smtClean="0"/>
              <a:t>	</a:t>
            </a:r>
            <a:r>
              <a:rPr lang="et-EE" sz="1600" dirty="0" smtClean="0"/>
              <a:t>Paremad salvestustehnoloogiad</a:t>
            </a:r>
          </a:p>
          <a:p>
            <a:endParaRPr lang="et-EE" sz="1600" dirty="0" smtClean="0"/>
          </a:p>
          <a:p>
            <a:endParaRPr lang="et-E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33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Kogemused</a:t>
            </a:r>
            <a:endParaRPr lang="et-E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857232"/>
            <a:ext cx="2967044" cy="514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57224" y="1928802"/>
            <a:ext cx="38908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t-EE" dirty="0" smtClean="0"/>
              <a:t>Karda väikest tarbijat</a:t>
            </a:r>
          </a:p>
          <a:p>
            <a:pPr>
              <a:buFontTx/>
              <a:buChar char="-"/>
            </a:pPr>
            <a:endParaRPr lang="et-EE" dirty="0" smtClean="0"/>
          </a:p>
          <a:p>
            <a:pPr>
              <a:buFontTx/>
              <a:buChar char="-"/>
            </a:pPr>
            <a:r>
              <a:rPr lang="et-EE" dirty="0" smtClean="0"/>
              <a:t> Akupank on alati väike</a:t>
            </a:r>
          </a:p>
          <a:p>
            <a:pPr>
              <a:buFontTx/>
              <a:buChar char="-"/>
            </a:pPr>
            <a:endParaRPr lang="et-EE" dirty="0" smtClean="0"/>
          </a:p>
          <a:p>
            <a:pPr>
              <a:buFontTx/>
              <a:buChar char="-"/>
            </a:pPr>
            <a:r>
              <a:rPr lang="et-EE" dirty="0" smtClean="0"/>
              <a:t> Elektrit on liiga palju</a:t>
            </a:r>
          </a:p>
          <a:p>
            <a:pPr>
              <a:buFontTx/>
              <a:buChar char="-"/>
            </a:pPr>
            <a:endParaRPr lang="et-EE" dirty="0" smtClean="0"/>
          </a:p>
          <a:p>
            <a:pPr>
              <a:buFontTx/>
              <a:buChar char="-"/>
            </a:pPr>
            <a:r>
              <a:rPr lang="et-EE" dirty="0" smtClean="0"/>
              <a:t> Päevane elekter on soodsam</a:t>
            </a:r>
          </a:p>
          <a:p>
            <a:pPr>
              <a:buFontTx/>
              <a:buChar char="-"/>
            </a:pPr>
            <a:endParaRPr lang="et-EE" dirty="0" smtClean="0"/>
          </a:p>
          <a:p>
            <a:pPr>
              <a:buFontTx/>
              <a:buChar char="-"/>
            </a:pPr>
            <a:r>
              <a:rPr lang="et-EE" dirty="0" smtClean="0"/>
              <a:t> Ei ole päikeseenergiata päeva</a:t>
            </a:r>
          </a:p>
          <a:p>
            <a:pPr>
              <a:buFontTx/>
              <a:buChar char="-"/>
            </a:pPr>
            <a:endParaRPr lang="et-EE" dirty="0" smtClean="0"/>
          </a:p>
          <a:p>
            <a:pPr>
              <a:buFontTx/>
              <a:buChar char="-"/>
            </a:pPr>
            <a:r>
              <a:rPr lang="et-EE" dirty="0" smtClean="0"/>
              <a:t> Arvevaba elu </a:t>
            </a:r>
          </a:p>
          <a:p>
            <a:pPr>
              <a:buFontTx/>
              <a:buChar char="-"/>
            </a:pPr>
            <a:endParaRPr lang="et-EE" dirty="0" smtClean="0"/>
          </a:p>
          <a:p>
            <a:pPr>
              <a:buFontTx/>
              <a:buChar char="-"/>
            </a:pPr>
            <a:r>
              <a:rPr lang="et-EE" dirty="0" smtClean="0"/>
              <a:t> Sa ei tea midagi </a:t>
            </a:r>
            <a:r>
              <a:rPr lang="et-EE" dirty="0" err="1" smtClean="0"/>
              <a:t>elektripakkettidest</a:t>
            </a:r>
            <a:endParaRPr lang="et-E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D7CB-B940-4143-AD4D-79296F97C1DC}" type="slidenum">
              <a:rPr lang="et-EE"/>
              <a:pPr/>
              <a:t>34</a:t>
            </a:fld>
            <a:endParaRPr lang="et-EE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t-EE" sz="2000"/>
              <a:t>Tänan tähelepanu eest</a:t>
            </a:r>
          </a:p>
        </p:txBody>
      </p:sp>
      <p:pic>
        <p:nvPicPr>
          <p:cNvPr id="131077" name="Picture 5" descr="sonnenblume_hig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43025" y="1733550"/>
            <a:ext cx="6480175" cy="4316413"/>
          </a:xfrm>
          <a:noFill/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0CF3-BB1D-4E2A-8185-E8136EAB85B0}" type="slidenum">
              <a:rPr lang="et-EE"/>
              <a:pPr/>
              <a:t>4</a:t>
            </a:fld>
            <a:endParaRPr lang="et-E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Sissejuhatus</a:t>
            </a:r>
            <a:endParaRPr lang="et-EE" sz="2000" dirty="0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335463" y="3016250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t-EE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 rot="19965094">
            <a:off x="971528" y="1838354"/>
            <a:ext cx="2216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10" name="Picture 9" descr="elektrilevi-1180x590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071546"/>
            <a:ext cx="7262864" cy="50185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5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Planeerimine</a:t>
            </a:r>
            <a:endParaRPr lang="et-EE" sz="2000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3916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t-EE" sz="2000" dirty="0" smtClean="0"/>
              <a:t>Alternatiivne energiaallikas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Tuulegeneraator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Päikesepaneel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Generaator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Päikesekollektorid</a:t>
            </a:r>
            <a:endParaRPr lang="et-EE" sz="1600" dirty="0"/>
          </a:p>
          <a:p>
            <a:pPr>
              <a:lnSpc>
                <a:spcPct val="90000"/>
              </a:lnSpc>
            </a:pPr>
            <a:endParaRPr lang="et-EE" sz="2000" dirty="0"/>
          </a:p>
          <a:p>
            <a:pPr>
              <a:lnSpc>
                <a:spcPct val="90000"/>
              </a:lnSpc>
            </a:pPr>
            <a:r>
              <a:rPr lang="et-EE" sz="2000" dirty="0" smtClean="0"/>
              <a:t>Hoonete asukoht</a:t>
            </a:r>
            <a:endParaRPr lang="et-EE" sz="2000" dirty="0"/>
          </a:p>
          <a:p>
            <a:pPr>
              <a:lnSpc>
                <a:spcPct val="90000"/>
              </a:lnSpc>
            </a:pPr>
            <a:endParaRPr lang="et-EE" sz="2000" dirty="0"/>
          </a:p>
          <a:p>
            <a:pPr>
              <a:lnSpc>
                <a:spcPct val="90000"/>
              </a:lnSpc>
            </a:pPr>
            <a:r>
              <a:rPr lang="et-EE" sz="2000" dirty="0" smtClean="0"/>
              <a:t>Hoonestustüüp</a:t>
            </a:r>
            <a:endParaRPr lang="et-EE" sz="1600" dirty="0" smtClean="0"/>
          </a:p>
          <a:p>
            <a:pPr lvl="1">
              <a:lnSpc>
                <a:spcPct val="90000"/>
              </a:lnSpc>
              <a:buNone/>
            </a:pPr>
            <a:endParaRPr lang="et-EE" sz="16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</p:txBody>
      </p:sp>
      <p:pic>
        <p:nvPicPr>
          <p:cNvPr id="23558" name="Picture 6" descr="pf_wuerzenergy_photovoltaik_image_infotext_pv_hi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11419" y="1643050"/>
            <a:ext cx="4758377" cy="3185359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6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Planeerimine</a:t>
            </a:r>
            <a:endParaRPr lang="et-EE" sz="2000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3916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t-EE" sz="2000" dirty="0" smtClean="0"/>
              <a:t>Alternatiivne energiaallikas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Tuulegeneraator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Päikesepaneel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Generaator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Päikesekollektorid</a:t>
            </a:r>
            <a:endParaRPr lang="et-EE" sz="1600" dirty="0"/>
          </a:p>
          <a:p>
            <a:pPr>
              <a:lnSpc>
                <a:spcPct val="90000"/>
              </a:lnSpc>
            </a:pPr>
            <a:endParaRPr lang="et-EE" sz="2000" dirty="0"/>
          </a:p>
          <a:p>
            <a:pPr>
              <a:lnSpc>
                <a:spcPct val="90000"/>
              </a:lnSpc>
            </a:pPr>
            <a:r>
              <a:rPr lang="et-EE" sz="2000" dirty="0" smtClean="0"/>
              <a:t>Hoonete asukoht</a:t>
            </a:r>
            <a:endParaRPr lang="et-EE" sz="2000" dirty="0"/>
          </a:p>
          <a:p>
            <a:pPr>
              <a:lnSpc>
                <a:spcPct val="90000"/>
              </a:lnSpc>
            </a:pPr>
            <a:endParaRPr lang="et-EE" sz="2000" dirty="0"/>
          </a:p>
          <a:p>
            <a:pPr>
              <a:lnSpc>
                <a:spcPct val="90000"/>
              </a:lnSpc>
            </a:pPr>
            <a:r>
              <a:rPr lang="et-EE" sz="2000" dirty="0" smtClean="0"/>
              <a:t>Hoonestustüüp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Mõisa </a:t>
            </a:r>
            <a:r>
              <a:rPr lang="et-EE" sz="1600" dirty="0" smtClean="0"/>
              <a:t>tüüp</a:t>
            </a:r>
            <a:endParaRPr lang="et-EE" sz="1600" dirty="0" smtClean="0"/>
          </a:p>
          <a:p>
            <a:pPr lvl="1">
              <a:lnSpc>
                <a:spcPct val="90000"/>
              </a:lnSpc>
              <a:buNone/>
            </a:pPr>
            <a:endParaRPr lang="et-EE" sz="16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</p:txBody>
      </p:sp>
      <p:pic>
        <p:nvPicPr>
          <p:cNvPr id="23558" name="Picture 6" descr="pf_wuerzenergy_photovoltaik_image_infotext_pv_hi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11419" y="1648991"/>
            <a:ext cx="4758377" cy="3173476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7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Planeerimine</a:t>
            </a:r>
            <a:endParaRPr lang="et-EE" sz="2000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3916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t-EE" sz="2000" dirty="0" smtClean="0"/>
              <a:t>Alternatiivne energiaallikas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Tuulegeneraator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Päikesepaneel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Generaator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Päikesekollektorid</a:t>
            </a:r>
            <a:endParaRPr lang="et-EE" sz="1600" dirty="0"/>
          </a:p>
          <a:p>
            <a:pPr>
              <a:lnSpc>
                <a:spcPct val="90000"/>
              </a:lnSpc>
            </a:pPr>
            <a:endParaRPr lang="et-EE" sz="2000" dirty="0"/>
          </a:p>
          <a:p>
            <a:pPr>
              <a:lnSpc>
                <a:spcPct val="90000"/>
              </a:lnSpc>
            </a:pPr>
            <a:r>
              <a:rPr lang="et-EE" sz="2000" dirty="0" smtClean="0"/>
              <a:t>Hoonete asukoht</a:t>
            </a:r>
            <a:endParaRPr lang="et-EE" sz="2000" dirty="0"/>
          </a:p>
          <a:p>
            <a:pPr>
              <a:lnSpc>
                <a:spcPct val="90000"/>
              </a:lnSpc>
            </a:pPr>
            <a:endParaRPr lang="et-EE" sz="2000" dirty="0"/>
          </a:p>
          <a:p>
            <a:pPr>
              <a:lnSpc>
                <a:spcPct val="90000"/>
              </a:lnSpc>
            </a:pPr>
            <a:r>
              <a:rPr lang="et-EE" sz="2000" dirty="0" smtClean="0"/>
              <a:t>Hoonestustüüp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Mõisa tüüp</a:t>
            </a:r>
          </a:p>
          <a:p>
            <a:pPr lvl="1">
              <a:lnSpc>
                <a:spcPct val="90000"/>
              </a:lnSpc>
            </a:pPr>
            <a:r>
              <a:rPr lang="et-EE" sz="1600" dirty="0" smtClean="0"/>
              <a:t>Talu tüüp</a:t>
            </a:r>
          </a:p>
          <a:p>
            <a:pPr lvl="1">
              <a:lnSpc>
                <a:spcPct val="90000"/>
              </a:lnSpc>
              <a:buNone/>
            </a:pPr>
            <a:endParaRPr lang="et-EE" sz="16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</p:txBody>
      </p:sp>
      <p:pic>
        <p:nvPicPr>
          <p:cNvPr id="23558" name="Picture 6" descr="pf_wuerzenergy_photovoltaik_image_infotext_pv_hi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11419" y="1643050"/>
            <a:ext cx="4758377" cy="321471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8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Planeerimine</a:t>
            </a:r>
            <a:endParaRPr lang="et-EE" sz="2000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3916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t-EE" sz="2000" dirty="0" smtClean="0"/>
              <a:t>Tekib hoov</a:t>
            </a:r>
          </a:p>
          <a:p>
            <a:pPr lvl="1">
              <a:lnSpc>
                <a:spcPct val="90000"/>
              </a:lnSpc>
              <a:buNone/>
            </a:pPr>
            <a:endParaRPr lang="et-EE" sz="1600" dirty="0"/>
          </a:p>
          <a:p>
            <a:pPr>
              <a:lnSpc>
                <a:spcPct val="90000"/>
              </a:lnSpc>
            </a:pPr>
            <a:r>
              <a:rPr lang="et-EE" sz="2000" dirty="0" smtClean="0"/>
              <a:t>Hooned ei varjuta üksteist</a:t>
            </a:r>
          </a:p>
          <a:p>
            <a:pPr>
              <a:lnSpc>
                <a:spcPct val="90000"/>
              </a:lnSpc>
            </a:pPr>
            <a:endParaRPr lang="et-EE" sz="2000" dirty="0" smtClean="0"/>
          </a:p>
          <a:p>
            <a:pPr>
              <a:lnSpc>
                <a:spcPct val="90000"/>
              </a:lnSpc>
            </a:pPr>
            <a:r>
              <a:rPr lang="et-EE" sz="2000" dirty="0" smtClean="0"/>
              <a:t>Säilib vaba vaade</a:t>
            </a:r>
          </a:p>
          <a:p>
            <a:pPr>
              <a:lnSpc>
                <a:spcPct val="90000"/>
              </a:lnSpc>
            </a:pPr>
            <a:endParaRPr lang="et-EE" sz="2000" dirty="0" smtClean="0"/>
          </a:p>
          <a:p>
            <a:pPr>
              <a:lnSpc>
                <a:spcPct val="90000"/>
              </a:lnSpc>
            </a:pPr>
            <a:r>
              <a:rPr lang="et-EE" sz="2000" dirty="0" smtClean="0"/>
              <a:t>Staatiline </a:t>
            </a:r>
            <a:r>
              <a:rPr lang="et-EE" sz="2000" dirty="0" err="1" smtClean="0"/>
              <a:t>träkker</a:t>
            </a:r>
            <a:endParaRPr lang="et-EE" sz="16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  <a:p>
            <a:pPr>
              <a:lnSpc>
                <a:spcPct val="90000"/>
              </a:lnSpc>
              <a:buNone/>
            </a:pPr>
            <a:endParaRPr lang="et-EE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357069"/>
            <a:ext cx="4757742" cy="435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3C0F-7C94-466E-BC05-CCD029B8DADD}" type="slidenum">
              <a:rPr lang="et-EE"/>
              <a:pPr/>
              <a:t>9</a:t>
            </a:fld>
            <a:endParaRPr lang="et-E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2000" dirty="0" smtClean="0"/>
              <a:t>Planeerimine</a:t>
            </a:r>
            <a:endParaRPr lang="et-EE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1000100" y="1142984"/>
            <a:ext cx="7143800" cy="47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</TotalTime>
  <Words>398</Words>
  <Application>Microsoft Office PowerPoint</Application>
  <PresentationFormat>On-screen Show (4:3)</PresentationFormat>
  <Paragraphs>315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Design</vt:lpstr>
      <vt:lpstr>Energiatarbimise säästlik ja kulutõhus juhtimine ning energia salvestamine hoonetes</vt:lpstr>
      <vt:lpstr>Energiatarbimise säästlik ja kulutõhus juhtimine ning energia salvestamine hoonetes</vt:lpstr>
      <vt:lpstr>Sissejuhatus</vt:lpstr>
      <vt:lpstr>Sissejuhatus</vt:lpstr>
      <vt:lpstr>Planeerimine</vt:lpstr>
      <vt:lpstr>Planeerimine</vt:lpstr>
      <vt:lpstr>Planeerimine</vt:lpstr>
      <vt:lpstr>Planeerimine</vt:lpstr>
      <vt:lpstr>Planeerimine</vt:lpstr>
      <vt:lpstr>Planeerimine</vt:lpstr>
      <vt:lpstr>Ehitustööd</vt:lpstr>
      <vt:lpstr>Süsteemi valik</vt:lpstr>
      <vt:lpstr>Süsteemi valik</vt:lpstr>
      <vt:lpstr>Süsteemi valik</vt:lpstr>
      <vt:lpstr>Süsteemi valik</vt:lpstr>
      <vt:lpstr>Süsteemi valik</vt:lpstr>
      <vt:lpstr>Süsteemi valik</vt:lpstr>
      <vt:lpstr>Süsteemi valik</vt:lpstr>
      <vt:lpstr>Süsteemi valik</vt:lpstr>
      <vt:lpstr>Süsteemi valik</vt:lpstr>
      <vt:lpstr>Süsteemi arvutamine</vt:lpstr>
      <vt:lpstr>Tarbimisprofiil</vt:lpstr>
      <vt:lpstr>Akuinverterite arv ja autonoomne aeg</vt:lpstr>
      <vt:lpstr>Akupanga suurus</vt:lpstr>
      <vt:lpstr>Üleliigse energia kasutamine</vt:lpstr>
      <vt:lpstr>Üleliigse energia kasutamine</vt:lpstr>
      <vt:lpstr>Üleliigse energia kasutamine</vt:lpstr>
      <vt:lpstr>Üleliigse energia kasutamine</vt:lpstr>
      <vt:lpstr>Üleliigse energia kasutamine</vt:lpstr>
      <vt:lpstr>Tulevikuvisioonid</vt:lpstr>
      <vt:lpstr>Tulevikuvisioonid</vt:lpstr>
      <vt:lpstr>Tulevikuvisioonid</vt:lpstr>
      <vt:lpstr>Kogemused</vt:lpstr>
      <vt:lpstr>Tänan tähelepanu eest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Urmas</dc:creator>
  <cp:lastModifiedBy>Urmas</cp:lastModifiedBy>
  <cp:revision>146</cp:revision>
  <dcterms:created xsi:type="dcterms:W3CDTF">2011-01-06T11:32:30Z</dcterms:created>
  <dcterms:modified xsi:type="dcterms:W3CDTF">2015-04-09T01:43:07Z</dcterms:modified>
</cp:coreProperties>
</file>