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20.xml" ContentType="application/vnd.openxmlformats-officedocument.presentationml.notesSlide+xml"/>
  <Override PartName="/ppt/charts/chart22.xml" ContentType="application/vnd.openxmlformats-officedocument.drawingml.chart+xml"/>
  <Override PartName="/ppt/notesSlides/notesSlide21.xml" ContentType="application/vnd.openxmlformats-officedocument.presentationml.notesSlide+xml"/>
  <Override PartName="/ppt/charts/chart23.xml" ContentType="application/vnd.openxmlformats-officedocument.drawingml.chart+xml"/>
  <Override PartName="/ppt/notesSlides/notesSlide22.xml" ContentType="application/vnd.openxmlformats-officedocument.presentationml.notesSlide+xml"/>
  <Override PartName="/ppt/charts/chart24.xml" ContentType="application/vnd.openxmlformats-officedocument.drawingml.chart+xml"/>
  <Override PartName="/ppt/notesSlides/notesSlide23.xml" ContentType="application/vnd.openxmlformats-officedocument.presentationml.notesSlide+xml"/>
  <Override PartName="/ppt/charts/chart25.xml" ContentType="application/vnd.openxmlformats-officedocument.drawingml.chart+xml"/>
  <Override PartName="/ppt/notesSlides/notesSlide24.xml" ContentType="application/vnd.openxmlformats-officedocument.presentationml.notesSlide+xml"/>
  <Override PartName="/ppt/charts/chart2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1" r:id="rId3"/>
    <p:sldId id="272" r:id="rId4"/>
    <p:sldId id="257" r:id="rId5"/>
    <p:sldId id="273" r:id="rId6"/>
    <p:sldId id="275" r:id="rId7"/>
    <p:sldId id="298" r:id="rId8"/>
    <p:sldId id="259" r:id="rId9"/>
    <p:sldId id="276" r:id="rId10"/>
    <p:sldId id="274" r:id="rId11"/>
    <p:sldId id="266" r:id="rId12"/>
    <p:sldId id="277" r:id="rId13"/>
    <p:sldId id="278" r:id="rId14"/>
    <p:sldId id="279" r:id="rId15"/>
    <p:sldId id="287" r:id="rId16"/>
    <p:sldId id="288" r:id="rId17"/>
    <p:sldId id="280" r:id="rId18"/>
    <p:sldId id="281" r:id="rId19"/>
    <p:sldId id="282" r:id="rId20"/>
    <p:sldId id="295" r:id="rId21"/>
    <p:sldId id="283" r:id="rId22"/>
    <p:sldId id="284" r:id="rId23"/>
    <p:sldId id="285" r:id="rId24"/>
    <p:sldId id="286" r:id="rId25"/>
    <p:sldId id="289" r:id="rId26"/>
    <p:sldId id="290" r:id="rId27"/>
    <p:sldId id="291" r:id="rId28"/>
    <p:sldId id="292" r:id="rId29"/>
    <p:sldId id="293" r:id="rId30"/>
    <p:sldId id="294" r:id="rId31"/>
    <p:sldId id="296" r:id="rId32"/>
    <p:sldId id="297" r:id="rId33"/>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25" autoAdjust="0"/>
  </p:normalViewPr>
  <p:slideViewPr>
    <p:cSldViewPr>
      <p:cViewPr>
        <p:scale>
          <a:sx n="61" d="100"/>
          <a:sy n="61" d="100"/>
        </p:scale>
        <p:origin x="-1260" y="-7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7.xlsx"/></Relationships>
</file>

<file path=ppt/charts/_rels/chart22.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4.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it80\Desktop\tabelid%20Kandelalt%20Saare%20seltsimaja%20koik%20tulemuse.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tx>
                <c:rich>
                  <a:bodyPr/>
                  <a:lstStyle/>
                  <a:p>
                    <a:r>
                      <a:rPr lang="en-US"/>
                      <a:t>ehitatud peale 2005; 19</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Sheet1!$B$3:$B$8</c:f>
              <c:strCache>
                <c:ptCount val="6"/>
                <c:pt idx="0">
                  <c:v>uuem kui 2005</c:v>
                </c:pt>
                <c:pt idx="1">
                  <c:v>1996-2005</c:v>
                </c:pt>
                <c:pt idx="2">
                  <c:v>1986-1995</c:v>
                </c:pt>
                <c:pt idx="3">
                  <c:v>1960-1985</c:v>
                </c:pt>
                <c:pt idx="4">
                  <c:v>1940-1959</c:v>
                </c:pt>
                <c:pt idx="5">
                  <c:v>1939 ja vanem</c:v>
                </c:pt>
              </c:strCache>
            </c:strRef>
          </c:cat>
          <c:val>
            <c:numRef>
              <c:f>Sheet1!$C$3:$C$8</c:f>
              <c:numCache>
                <c:formatCode>###0</c:formatCode>
                <c:ptCount val="6"/>
                <c:pt idx="0">
                  <c:v>19</c:v>
                </c:pt>
                <c:pt idx="1">
                  <c:v>14</c:v>
                </c:pt>
                <c:pt idx="2">
                  <c:v>2</c:v>
                </c:pt>
                <c:pt idx="3">
                  <c:v>2</c:v>
                </c:pt>
                <c:pt idx="4">
                  <c:v>3</c:v>
                </c:pt>
                <c:pt idx="5">
                  <c:v>4</c:v>
                </c:pt>
              </c:numCache>
            </c:numRef>
          </c:val>
        </c:ser>
        <c:dLbls>
          <c:showLegendKey val="0"/>
          <c:showVal val="1"/>
          <c:showCatName val="1"/>
          <c:showSerName val="0"/>
          <c:showPercent val="0"/>
          <c:showBubbleSize val="0"/>
          <c:showLeaderLines val="1"/>
        </c:dLbls>
        <c:firstSliceAng val="318"/>
      </c:pieChart>
    </c:plotArea>
    <c:plotVisOnly val="1"/>
    <c:dispBlanksAs val="zero"/>
    <c:showDLblsOverMax val="0"/>
  </c:chart>
  <c:txPr>
    <a:bodyPr/>
    <a:lstStyle/>
    <a:p>
      <a:pPr>
        <a:defRPr sz="1600"/>
      </a:pPr>
      <a:endParaRPr lang="et-E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tx>
                <c:rich>
                  <a:bodyPr/>
                  <a:lstStyle/>
                  <a:p>
                    <a:pPr>
                      <a:defRPr sz="1400"/>
                    </a:pPr>
                    <a:r>
                      <a:rPr lang="en-US" sz="1400"/>
                      <a:t>vaba-tahtlik töö 42</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21405016295503854"/>
                  <c:y val="-0.16054592067984688"/>
                </c:manualLayout>
              </c:layout>
              <c:tx>
                <c:rich>
                  <a:bodyPr/>
                  <a:lstStyle/>
                  <a:p>
                    <a:pPr>
                      <a:defRPr sz="1400"/>
                    </a:pPr>
                    <a:r>
                      <a:rPr lang="en-US" sz="1400"/>
                      <a:t>oma-valitsuse toetus</a:t>
                    </a:r>
                    <a:r>
                      <a:rPr lang="en-US" sz="1400" baseline="0"/>
                      <a:t> </a:t>
                    </a:r>
                    <a:r>
                      <a:rPr lang="en-US" sz="1400"/>
                      <a:t>31</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ext>
              </c:extLst>
            </c:dLbl>
            <c:dLbl>
              <c:idx val="2"/>
              <c:tx>
                <c:rich>
                  <a:bodyPr/>
                  <a:lstStyle/>
                  <a:p>
                    <a:pPr>
                      <a:defRPr sz="1400"/>
                    </a:pPr>
                    <a:r>
                      <a:rPr lang="en-US" sz="1400"/>
                      <a:t>projekti-põhine rahastus 25</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ext>
              </c:extLst>
            </c:dLbl>
            <c:dLbl>
              <c:idx val="3"/>
              <c:tx>
                <c:rich>
                  <a:bodyPr/>
                  <a:lstStyle/>
                  <a:p>
                    <a:pPr>
                      <a:defRPr sz="1400"/>
                    </a:pPr>
                    <a:r>
                      <a:rPr lang="en-US" sz="1400"/>
                      <a:t>tasulised ringid 6</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ext>
              </c:extLst>
            </c:dLbl>
            <c:dLbl>
              <c:idx val="4"/>
              <c:tx>
                <c:rich>
                  <a:bodyPr/>
                  <a:lstStyle/>
                  <a:p>
                    <a:pPr>
                      <a:defRPr sz="1400"/>
                    </a:pPr>
                    <a:r>
                      <a:rPr lang="en-US" sz="1400"/>
                      <a:t>muu 5</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Sheet1!$F$307:$F$311</c:f>
              <c:strCache>
                <c:ptCount val="5"/>
                <c:pt idx="0">
                  <c:v>vabatahtlik töö</c:v>
                </c:pt>
                <c:pt idx="1">
                  <c:v>omavalitsuse toetus</c:v>
                </c:pt>
                <c:pt idx="2">
                  <c:v>projektipõhine lisarahastus</c:v>
                </c:pt>
                <c:pt idx="3">
                  <c:v>tasulised huviringid</c:v>
                </c:pt>
                <c:pt idx="4">
                  <c:v>muu</c:v>
                </c:pt>
              </c:strCache>
            </c:strRef>
          </c:cat>
          <c:val>
            <c:numRef>
              <c:f>Sheet1!$G$307:$G$311</c:f>
              <c:numCache>
                <c:formatCode>###0</c:formatCode>
                <c:ptCount val="5"/>
                <c:pt idx="0">
                  <c:v>42</c:v>
                </c:pt>
                <c:pt idx="1">
                  <c:v>31</c:v>
                </c:pt>
                <c:pt idx="2">
                  <c:v>25</c:v>
                </c:pt>
                <c:pt idx="3">
                  <c:v>6</c:v>
                </c:pt>
                <c:pt idx="4">
                  <c:v>5</c:v>
                </c:pt>
              </c:numCache>
            </c:numRef>
          </c:val>
        </c:ser>
        <c:dLbls>
          <c:showLegendKey val="0"/>
          <c:showVal val="1"/>
          <c:showCatName val="1"/>
          <c:showSerName val="0"/>
          <c:showPercent val="0"/>
          <c:showBubbleSize val="0"/>
          <c:showLeaderLines val="1"/>
        </c:dLbls>
        <c:firstSliceAng val="297"/>
      </c:pieChart>
    </c:plotArea>
    <c:plotVisOnly val="1"/>
    <c:dispBlanksAs val="zero"/>
    <c:showDLblsOverMax val="0"/>
  </c:chart>
  <c:txPr>
    <a:bodyPr/>
    <a:lstStyle/>
    <a:p>
      <a:pPr>
        <a:defRPr sz="1600"/>
      </a:pPr>
      <a:endParaRPr lang="et-E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Leht1!$B$1</c:f>
              <c:strCache>
                <c:ptCount val="1"/>
                <c:pt idx="0">
                  <c:v>Veerg1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Leht1!$A$2:$A$5</c:f>
              <c:strCache>
                <c:ptCount val="4"/>
                <c:pt idx="0">
                  <c:v>tuleme väga hästi toime</c:v>
                </c:pt>
                <c:pt idx="1">
                  <c:v>tuleme hästi toime</c:v>
                </c:pt>
                <c:pt idx="2">
                  <c:v>tuleme keskmiselt toime</c:v>
                </c:pt>
                <c:pt idx="3">
                  <c:v>ei tule toime</c:v>
                </c:pt>
              </c:strCache>
            </c:strRef>
          </c:cat>
          <c:val>
            <c:numRef>
              <c:f>Leht1!$B$2:$B$5</c:f>
              <c:numCache>
                <c:formatCode>General</c:formatCode>
                <c:ptCount val="4"/>
                <c:pt idx="0">
                  <c:v>5</c:v>
                </c:pt>
                <c:pt idx="1">
                  <c:v>18</c:v>
                </c:pt>
                <c:pt idx="2">
                  <c:v>16</c:v>
                </c:pt>
                <c:pt idx="3">
                  <c:v>2</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t-E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Sheet1!$M$609</c:f>
              <c:strCache>
                <c:ptCount val="1"/>
                <c:pt idx="0">
                  <c:v>tuleme väga hästi toime</c:v>
                </c:pt>
              </c:strCache>
            </c:strRef>
          </c:tx>
          <c:invertIfNegative val="0"/>
          <c:cat>
            <c:strRef>
              <c:f>Sheet1!$L$610:$L$617</c:f>
              <c:strCache>
                <c:ptCount val="8"/>
                <c:pt idx="0">
                  <c:v>muu</c:v>
                </c:pt>
                <c:pt idx="1">
                  <c:v>huviringide tasud</c:v>
                </c:pt>
                <c:pt idx="2">
                  <c:v>sponsorlus</c:v>
                </c:pt>
                <c:pt idx="3">
                  <c:v>projektipõhine rahastus</c:v>
                </c:pt>
                <c:pt idx="4">
                  <c:v>annetused</c:v>
                </c:pt>
                <c:pt idx="5">
                  <c:v>ürituste korraldamine</c:v>
                </c:pt>
                <c:pt idx="6">
                  <c:v>omavalitsuse toetus</c:v>
                </c:pt>
                <c:pt idx="7">
                  <c:v>vabatahtlik töö</c:v>
                </c:pt>
              </c:strCache>
            </c:strRef>
          </c:cat>
          <c:val>
            <c:numRef>
              <c:f>Sheet1!$M$610:$M$617</c:f>
              <c:numCache>
                <c:formatCode>###0</c:formatCode>
                <c:ptCount val="8"/>
                <c:pt idx="0">
                  <c:v>2</c:v>
                </c:pt>
                <c:pt idx="1">
                  <c:v>1</c:v>
                </c:pt>
                <c:pt idx="2">
                  <c:v>0</c:v>
                </c:pt>
                <c:pt idx="3">
                  <c:v>2</c:v>
                </c:pt>
                <c:pt idx="4">
                  <c:v>2</c:v>
                </c:pt>
                <c:pt idx="5">
                  <c:v>2</c:v>
                </c:pt>
                <c:pt idx="6">
                  <c:v>3</c:v>
                </c:pt>
                <c:pt idx="7">
                  <c:v>5</c:v>
                </c:pt>
              </c:numCache>
            </c:numRef>
          </c:val>
        </c:ser>
        <c:ser>
          <c:idx val="1"/>
          <c:order val="1"/>
          <c:tx>
            <c:strRef>
              <c:f>Sheet1!$N$609</c:f>
              <c:strCache>
                <c:ptCount val="1"/>
                <c:pt idx="0">
                  <c:v>tuleme hästi toime</c:v>
                </c:pt>
              </c:strCache>
            </c:strRef>
          </c:tx>
          <c:invertIfNegative val="0"/>
          <c:cat>
            <c:strRef>
              <c:f>Sheet1!$L$610:$L$617</c:f>
              <c:strCache>
                <c:ptCount val="8"/>
                <c:pt idx="0">
                  <c:v>muu</c:v>
                </c:pt>
                <c:pt idx="1">
                  <c:v>huviringide tasud</c:v>
                </c:pt>
                <c:pt idx="2">
                  <c:v>sponsorlus</c:v>
                </c:pt>
                <c:pt idx="3">
                  <c:v>projektipõhine rahastus</c:v>
                </c:pt>
                <c:pt idx="4">
                  <c:v>annetused</c:v>
                </c:pt>
                <c:pt idx="5">
                  <c:v>ürituste korraldamine</c:v>
                </c:pt>
                <c:pt idx="6">
                  <c:v>omavalitsuse toetus</c:v>
                </c:pt>
                <c:pt idx="7">
                  <c:v>vabatahtlik töö</c:v>
                </c:pt>
              </c:strCache>
            </c:strRef>
          </c:cat>
          <c:val>
            <c:numRef>
              <c:f>Sheet1!$N$610:$N$617</c:f>
              <c:numCache>
                <c:formatCode>###0</c:formatCode>
                <c:ptCount val="8"/>
                <c:pt idx="0">
                  <c:v>8</c:v>
                </c:pt>
                <c:pt idx="1">
                  <c:v>3</c:v>
                </c:pt>
                <c:pt idx="2">
                  <c:v>5</c:v>
                </c:pt>
                <c:pt idx="3">
                  <c:v>8</c:v>
                </c:pt>
                <c:pt idx="4">
                  <c:v>6</c:v>
                </c:pt>
                <c:pt idx="5">
                  <c:v>11</c:v>
                </c:pt>
                <c:pt idx="6">
                  <c:v>14</c:v>
                </c:pt>
                <c:pt idx="7">
                  <c:v>14</c:v>
                </c:pt>
              </c:numCache>
            </c:numRef>
          </c:val>
        </c:ser>
        <c:ser>
          <c:idx val="2"/>
          <c:order val="2"/>
          <c:tx>
            <c:strRef>
              <c:f>Sheet1!$O$609</c:f>
              <c:strCache>
                <c:ptCount val="1"/>
                <c:pt idx="0">
                  <c:v>tuleme keskmiselt toime</c:v>
                </c:pt>
              </c:strCache>
            </c:strRef>
          </c:tx>
          <c:invertIfNegative val="0"/>
          <c:cat>
            <c:strRef>
              <c:f>Sheet1!$L$610:$L$617</c:f>
              <c:strCache>
                <c:ptCount val="8"/>
                <c:pt idx="0">
                  <c:v>muu</c:v>
                </c:pt>
                <c:pt idx="1">
                  <c:v>huviringide tasud</c:v>
                </c:pt>
                <c:pt idx="2">
                  <c:v>sponsorlus</c:v>
                </c:pt>
                <c:pt idx="3">
                  <c:v>projektipõhine rahastus</c:v>
                </c:pt>
                <c:pt idx="4">
                  <c:v>annetused</c:v>
                </c:pt>
                <c:pt idx="5">
                  <c:v>ürituste korraldamine</c:v>
                </c:pt>
                <c:pt idx="6">
                  <c:v>omavalitsuse toetus</c:v>
                </c:pt>
                <c:pt idx="7">
                  <c:v>vabatahtlik töö</c:v>
                </c:pt>
              </c:strCache>
            </c:strRef>
          </c:cat>
          <c:val>
            <c:numRef>
              <c:f>Sheet1!$O$610:$O$617</c:f>
              <c:numCache>
                <c:formatCode>###0</c:formatCode>
                <c:ptCount val="8"/>
                <c:pt idx="0">
                  <c:v>6</c:v>
                </c:pt>
                <c:pt idx="1">
                  <c:v>2</c:v>
                </c:pt>
                <c:pt idx="2">
                  <c:v>4</c:v>
                </c:pt>
                <c:pt idx="3">
                  <c:v>7</c:v>
                </c:pt>
                <c:pt idx="4">
                  <c:v>12</c:v>
                </c:pt>
                <c:pt idx="5">
                  <c:v>13</c:v>
                </c:pt>
                <c:pt idx="6">
                  <c:v>11</c:v>
                </c:pt>
                <c:pt idx="7">
                  <c:v>16</c:v>
                </c:pt>
              </c:numCache>
            </c:numRef>
          </c:val>
        </c:ser>
        <c:ser>
          <c:idx val="3"/>
          <c:order val="3"/>
          <c:tx>
            <c:strRef>
              <c:f>Sheet1!$P$609</c:f>
              <c:strCache>
                <c:ptCount val="1"/>
                <c:pt idx="0">
                  <c:v>ei tule toime</c:v>
                </c:pt>
              </c:strCache>
            </c:strRef>
          </c:tx>
          <c:invertIfNegative val="0"/>
          <c:cat>
            <c:strRef>
              <c:f>Sheet1!$L$610:$L$617</c:f>
              <c:strCache>
                <c:ptCount val="8"/>
                <c:pt idx="0">
                  <c:v>muu</c:v>
                </c:pt>
                <c:pt idx="1">
                  <c:v>huviringide tasud</c:v>
                </c:pt>
                <c:pt idx="2">
                  <c:v>sponsorlus</c:v>
                </c:pt>
                <c:pt idx="3">
                  <c:v>projektipõhine rahastus</c:v>
                </c:pt>
                <c:pt idx="4">
                  <c:v>annetused</c:v>
                </c:pt>
                <c:pt idx="5">
                  <c:v>ürituste korraldamine</c:v>
                </c:pt>
                <c:pt idx="6">
                  <c:v>omavalitsuse toetus</c:v>
                </c:pt>
                <c:pt idx="7">
                  <c:v>vabatahtlik töö</c:v>
                </c:pt>
              </c:strCache>
            </c:strRef>
          </c:cat>
          <c:val>
            <c:numRef>
              <c:f>Sheet1!$P$610:$P$617</c:f>
              <c:numCache>
                <c:formatCode>###0</c:formatCode>
                <c:ptCount val="8"/>
                <c:pt idx="0">
                  <c:v>0</c:v>
                </c:pt>
                <c:pt idx="1">
                  <c:v>0</c:v>
                </c:pt>
                <c:pt idx="2">
                  <c:v>0</c:v>
                </c:pt>
                <c:pt idx="3">
                  <c:v>1</c:v>
                </c:pt>
                <c:pt idx="4">
                  <c:v>0</c:v>
                </c:pt>
                <c:pt idx="5">
                  <c:v>1</c:v>
                </c:pt>
                <c:pt idx="6">
                  <c:v>1</c:v>
                </c:pt>
                <c:pt idx="7">
                  <c:v>1</c:v>
                </c:pt>
              </c:numCache>
            </c:numRef>
          </c:val>
        </c:ser>
        <c:dLbls>
          <c:showLegendKey val="0"/>
          <c:showVal val="0"/>
          <c:showCatName val="0"/>
          <c:showSerName val="0"/>
          <c:showPercent val="0"/>
          <c:showBubbleSize val="0"/>
        </c:dLbls>
        <c:gapWidth val="75"/>
        <c:overlap val="100"/>
        <c:axId val="48123264"/>
        <c:axId val="48141440"/>
      </c:barChart>
      <c:catAx>
        <c:axId val="48123264"/>
        <c:scaling>
          <c:orientation val="minMax"/>
        </c:scaling>
        <c:delete val="0"/>
        <c:axPos val="l"/>
        <c:numFmt formatCode="General" sourceLinked="0"/>
        <c:majorTickMark val="none"/>
        <c:minorTickMark val="none"/>
        <c:tickLblPos val="nextTo"/>
        <c:crossAx val="48141440"/>
        <c:crosses val="autoZero"/>
        <c:auto val="1"/>
        <c:lblAlgn val="ctr"/>
        <c:lblOffset val="100"/>
        <c:noMultiLvlLbl val="0"/>
      </c:catAx>
      <c:valAx>
        <c:axId val="48141440"/>
        <c:scaling>
          <c:orientation val="minMax"/>
        </c:scaling>
        <c:delete val="0"/>
        <c:axPos val="b"/>
        <c:majorGridlines/>
        <c:numFmt formatCode="0%" sourceLinked="1"/>
        <c:majorTickMark val="none"/>
        <c:minorTickMark val="none"/>
        <c:tickLblPos val="nextTo"/>
        <c:spPr>
          <a:ln w="9525">
            <a:noFill/>
          </a:ln>
        </c:spPr>
        <c:crossAx val="48123264"/>
        <c:crosses val="autoZero"/>
        <c:crossBetween val="between"/>
      </c:valAx>
    </c:plotArea>
    <c:legend>
      <c:legendPos val="b"/>
      <c:overlay val="0"/>
    </c:legend>
    <c:plotVisOnly val="1"/>
    <c:dispBlanksAs val="gap"/>
    <c:showDLblsOverMax val="0"/>
  </c:chart>
  <c:txPr>
    <a:bodyPr/>
    <a:lstStyle/>
    <a:p>
      <a:pPr>
        <a:defRPr sz="1600"/>
      </a:pPr>
      <a:endParaRPr lang="et-E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Kandelalt2!$Z$125</c:f>
              <c:strCache>
                <c:ptCount val="1"/>
                <c:pt idx="0">
                  <c:v>1 - 9 külastajat</c:v>
                </c:pt>
              </c:strCache>
            </c:strRef>
          </c:tx>
          <c:invertIfNegative val="0"/>
          <c:cat>
            <c:strRef>
              <c:f>Kandelalt2!$Y$126:$Y$130</c:f>
              <c:strCache>
                <c:ptCount val="5"/>
                <c:pt idx="0">
                  <c:v>Kultuurkapital</c:v>
                </c:pt>
                <c:pt idx="1">
                  <c:v>KOV</c:v>
                </c:pt>
                <c:pt idx="2">
                  <c:v>PRIA</c:v>
                </c:pt>
                <c:pt idx="3">
                  <c:v>LEADER</c:v>
                </c:pt>
                <c:pt idx="4">
                  <c:v>KOP (EAS)</c:v>
                </c:pt>
              </c:strCache>
            </c:strRef>
          </c:cat>
          <c:val>
            <c:numRef>
              <c:f>Kandelalt2!$Z$126:$Z$130</c:f>
              <c:numCache>
                <c:formatCode>General</c:formatCode>
                <c:ptCount val="5"/>
                <c:pt idx="0">
                  <c:v>0</c:v>
                </c:pt>
                <c:pt idx="1">
                  <c:v>0</c:v>
                </c:pt>
                <c:pt idx="2">
                  <c:v>0</c:v>
                </c:pt>
                <c:pt idx="3">
                  <c:v>0</c:v>
                </c:pt>
                <c:pt idx="4">
                  <c:v>0</c:v>
                </c:pt>
              </c:numCache>
            </c:numRef>
          </c:val>
        </c:ser>
        <c:ser>
          <c:idx val="1"/>
          <c:order val="1"/>
          <c:tx>
            <c:strRef>
              <c:f>Kandelalt2!$AA$125</c:f>
              <c:strCache>
                <c:ptCount val="1"/>
                <c:pt idx="0">
                  <c:v>10 - 39</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Kandelalt2!$Y$126:$Y$130</c:f>
              <c:strCache>
                <c:ptCount val="5"/>
                <c:pt idx="0">
                  <c:v>Kultuurkapital</c:v>
                </c:pt>
                <c:pt idx="1">
                  <c:v>KOV</c:v>
                </c:pt>
                <c:pt idx="2">
                  <c:v>PRIA</c:v>
                </c:pt>
                <c:pt idx="3">
                  <c:v>LEADER</c:v>
                </c:pt>
                <c:pt idx="4">
                  <c:v>KOP (EAS)</c:v>
                </c:pt>
              </c:strCache>
            </c:strRef>
          </c:cat>
          <c:val>
            <c:numRef>
              <c:f>Kandelalt2!$AA$126:$AA$130</c:f>
              <c:numCache>
                <c:formatCode>General</c:formatCode>
                <c:ptCount val="5"/>
                <c:pt idx="0">
                  <c:v>0</c:v>
                </c:pt>
                <c:pt idx="1">
                  <c:v>0</c:v>
                </c:pt>
                <c:pt idx="2">
                  <c:v>1</c:v>
                </c:pt>
                <c:pt idx="3">
                  <c:v>2</c:v>
                </c:pt>
                <c:pt idx="4">
                  <c:v>4</c:v>
                </c:pt>
              </c:numCache>
            </c:numRef>
          </c:val>
        </c:ser>
        <c:ser>
          <c:idx val="2"/>
          <c:order val="2"/>
          <c:tx>
            <c:strRef>
              <c:f>Kandelalt2!$AB$125</c:f>
              <c:strCache>
                <c:ptCount val="1"/>
                <c:pt idx="0">
                  <c:v>40 - 79</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Kandelalt2!$Y$126:$Y$130</c:f>
              <c:strCache>
                <c:ptCount val="5"/>
                <c:pt idx="0">
                  <c:v>Kultuurkapital</c:v>
                </c:pt>
                <c:pt idx="1">
                  <c:v>KOV</c:v>
                </c:pt>
                <c:pt idx="2">
                  <c:v>PRIA</c:v>
                </c:pt>
                <c:pt idx="3">
                  <c:v>LEADER</c:v>
                </c:pt>
                <c:pt idx="4">
                  <c:v>KOP (EAS)</c:v>
                </c:pt>
              </c:strCache>
            </c:strRef>
          </c:cat>
          <c:val>
            <c:numRef>
              <c:f>Kandelalt2!$AB$126:$AB$130</c:f>
              <c:numCache>
                <c:formatCode>General</c:formatCode>
                <c:ptCount val="5"/>
                <c:pt idx="0">
                  <c:v>0</c:v>
                </c:pt>
                <c:pt idx="1">
                  <c:v>0</c:v>
                </c:pt>
                <c:pt idx="2">
                  <c:v>1</c:v>
                </c:pt>
                <c:pt idx="3">
                  <c:v>1</c:v>
                </c:pt>
                <c:pt idx="4">
                  <c:v>1</c:v>
                </c:pt>
              </c:numCache>
            </c:numRef>
          </c:val>
        </c:ser>
        <c:ser>
          <c:idx val="3"/>
          <c:order val="3"/>
          <c:tx>
            <c:strRef>
              <c:f>Kandelalt2!$AC$125</c:f>
              <c:strCache>
                <c:ptCount val="1"/>
                <c:pt idx="0">
                  <c:v>80 -149</c:v>
                </c:pt>
              </c:strCache>
            </c:strRef>
          </c:tx>
          <c:invertIfNegative val="0"/>
          <c:dLbls>
            <c:dLbl>
              <c:idx val="0"/>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Kandelalt2!$Y$126:$Y$130</c:f>
              <c:strCache>
                <c:ptCount val="5"/>
                <c:pt idx="0">
                  <c:v>Kultuurkapital</c:v>
                </c:pt>
                <c:pt idx="1">
                  <c:v>KOV</c:v>
                </c:pt>
                <c:pt idx="2">
                  <c:v>PRIA</c:v>
                </c:pt>
                <c:pt idx="3">
                  <c:v>LEADER</c:v>
                </c:pt>
                <c:pt idx="4">
                  <c:v>KOP (EAS)</c:v>
                </c:pt>
              </c:strCache>
            </c:strRef>
          </c:cat>
          <c:val>
            <c:numRef>
              <c:f>Kandelalt2!$AC$126:$AC$130</c:f>
              <c:numCache>
                <c:formatCode>General</c:formatCode>
                <c:ptCount val="5"/>
                <c:pt idx="0">
                  <c:v>0</c:v>
                </c:pt>
                <c:pt idx="1">
                  <c:v>1</c:v>
                </c:pt>
                <c:pt idx="2">
                  <c:v>1</c:v>
                </c:pt>
                <c:pt idx="3">
                  <c:v>1</c:v>
                </c:pt>
                <c:pt idx="4">
                  <c:v>1</c:v>
                </c:pt>
              </c:numCache>
            </c:numRef>
          </c:val>
        </c:ser>
        <c:ser>
          <c:idx val="4"/>
          <c:order val="4"/>
          <c:tx>
            <c:strRef>
              <c:f>Kandelalt2!$AD$125</c:f>
              <c:strCache>
                <c:ptCount val="1"/>
                <c:pt idx="0">
                  <c:v>150 - 200</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Kandelalt2!$Y$126:$Y$130</c:f>
              <c:strCache>
                <c:ptCount val="5"/>
                <c:pt idx="0">
                  <c:v>Kultuurkapital</c:v>
                </c:pt>
                <c:pt idx="1">
                  <c:v>KOV</c:v>
                </c:pt>
                <c:pt idx="2">
                  <c:v>PRIA</c:v>
                </c:pt>
                <c:pt idx="3">
                  <c:v>LEADER</c:v>
                </c:pt>
                <c:pt idx="4">
                  <c:v>KOP (EAS)</c:v>
                </c:pt>
              </c:strCache>
            </c:strRef>
          </c:cat>
          <c:val>
            <c:numRef>
              <c:f>Kandelalt2!$AD$126:$AD$130</c:f>
              <c:numCache>
                <c:formatCode>General</c:formatCode>
                <c:ptCount val="5"/>
                <c:pt idx="0">
                  <c:v>0</c:v>
                </c:pt>
                <c:pt idx="1">
                  <c:v>0</c:v>
                </c:pt>
                <c:pt idx="2">
                  <c:v>0</c:v>
                </c:pt>
                <c:pt idx="3">
                  <c:v>2</c:v>
                </c:pt>
                <c:pt idx="4">
                  <c:v>1</c:v>
                </c:pt>
              </c:numCache>
            </c:numRef>
          </c:val>
        </c:ser>
        <c:ser>
          <c:idx val="5"/>
          <c:order val="5"/>
          <c:tx>
            <c:strRef>
              <c:f>Kandelalt2!$AE$125</c:f>
              <c:strCache>
                <c:ptCount val="1"/>
                <c:pt idx="0">
                  <c:v>201 - 300</c:v>
                </c:pt>
              </c:strCache>
            </c:strRef>
          </c:tx>
          <c:invertIfNegative val="0"/>
          <c:dLbls>
            <c:dLbl>
              <c:idx val="4"/>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Kandelalt2!$Y$126:$Y$130</c:f>
              <c:strCache>
                <c:ptCount val="5"/>
                <c:pt idx="0">
                  <c:v>Kultuurkapital</c:v>
                </c:pt>
                <c:pt idx="1">
                  <c:v>KOV</c:v>
                </c:pt>
                <c:pt idx="2">
                  <c:v>PRIA</c:v>
                </c:pt>
                <c:pt idx="3">
                  <c:v>LEADER</c:v>
                </c:pt>
                <c:pt idx="4">
                  <c:v>KOP (EAS)</c:v>
                </c:pt>
              </c:strCache>
            </c:strRef>
          </c:cat>
          <c:val>
            <c:numRef>
              <c:f>Kandelalt2!$AE$126:$AE$130</c:f>
              <c:numCache>
                <c:formatCode>General</c:formatCode>
                <c:ptCount val="5"/>
                <c:pt idx="0">
                  <c:v>0</c:v>
                </c:pt>
                <c:pt idx="1">
                  <c:v>0</c:v>
                </c:pt>
                <c:pt idx="2">
                  <c:v>0</c:v>
                </c:pt>
                <c:pt idx="3">
                  <c:v>1</c:v>
                </c:pt>
                <c:pt idx="4">
                  <c:v>2</c:v>
                </c:pt>
              </c:numCache>
            </c:numRef>
          </c:val>
        </c:ser>
        <c:ser>
          <c:idx val="6"/>
          <c:order val="6"/>
          <c:tx>
            <c:strRef>
              <c:f>Kandelalt2!$AF$125</c:f>
              <c:strCache>
                <c:ptCount val="1"/>
                <c:pt idx="0">
                  <c:v>301 - 500</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15:layout/>
                </c:ext>
              </c:extLst>
            </c:dLbl>
            <c:dLbl>
              <c:idx val="4"/>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Kandelalt2!$Y$126:$Y$130</c:f>
              <c:strCache>
                <c:ptCount val="5"/>
                <c:pt idx="0">
                  <c:v>Kultuurkapital</c:v>
                </c:pt>
                <c:pt idx="1">
                  <c:v>KOV</c:v>
                </c:pt>
                <c:pt idx="2">
                  <c:v>PRIA</c:v>
                </c:pt>
                <c:pt idx="3">
                  <c:v>LEADER</c:v>
                </c:pt>
                <c:pt idx="4">
                  <c:v>KOP (EAS)</c:v>
                </c:pt>
              </c:strCache>
            </c:strRef>
          </c:cat>
          <c:val>
            <c:numRef>
              <c:f>Kandelalt2!$AF$126:$AF$130</c:f>
              <c:numCache>
                <c:formatCode>General</c:formatCode>
                <c:ptCount val="5"/>
                <c:pt idx="0">
                  <c:v>0</c:v>
                </c:pt>
                <c:pt idx="1">
                  <c:v>0</c:v>
                </c:pt>
                <c:pt idx="2">
                  <c:v>0</c:v>
                </c:pt>
                <c:pt idx="3">
                  <c:v>3</c:v>
                </c:pt>
                <c:pt idx="4">
                  <c:v>2</c:v>
                </c:pt>
              </c:numCache>
            </c:numRef>
          </c:val>
        </c:ser>
        <c:ser>
          <c:idx val="7"/>
          <c:order val="7"/>
          <c:tx>
            <c:strRef>
              <c:f>Kandelalt2!$AG$125</c:f>
              <c:strCache>
                <c:ptCount val="1"/>
                <c:pt idx="0">
                  <c:v>501 - 1000</c:v>
                </c:pt>
              </c:strCache>
            </c:strRef>
          </c:tx>
          <c:invertIfNegative val="0"/>
          <c:dLbls>
            <c:dLbl>
              <c:idx val="2"/>
              <c:showLegendKey val="0"/>
              <c:showVal val="1"/>
              <c:showCatName val="0"/>
              <c:showSerName val="0"/>
              <c:showPercent val="0"/>
              <c:showBubbleSize val="0"/>
              <c:extLst>
                <c:ext xmlns:c15="http://schemas.microsoft.com/office/drawing/2012/chart" uri="{CE6537A1-D6FC-4f65-9D91-7224C49458BB}">
                  <c15:layout/>
                </c:ext>
              </c:extLst>
            </c:dLbl>
            <c:dLbl>
              <c:idx val="3"/>
              <c:showLegendKey val="0"/>
              <c:showVal val="1"/>
              <c:showCatName val="0"/>
              <c:showSerName val="0"/>
              <c:showPercent val="0"/>
              <c:showBubbleSize val="0"/>
              <c:extLst>
                <c:ext xmlns:c15="http://schemas.microsoft.com/office/drawing/2012/chart" uri="{CE6537A1-D6FC-4f65-9D91-7224C49458BB}">
                  <c15:layout/>
                </c:ext>
              </c:extLst>
            </c:dLbl>
            <c:dLbl>
              <c:idx val="4"/>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Kandelalt2!$Y$126:$Y$130</c:f>
              <c:strCache>
                <c:ptCount val="5"/>
                <c:pt idx="0">
                  <c:v>Kultuurkapital</c:v>
                </c:pt>
                <c:pt idx="1">
                  <c:v>KOV</c:v>
                </c:pt>
                <c:pt idx="2">
                  <c:v>PRIA</c:v>
                </c:pt>
                <c:pt idx="3">
                  <c:v>LEADER</c:v>
                </c:pt>
                <c:pt idx="4">
                  <c:v>KOP (EAS)</c:v>
                </c:pt>
              </c:strCache>
            </c:strRef>
          </c:cat>
          <c:val>
            <c:numRef>
              <c:f>Kandelalt2!$AG$126:$AG$130</c:f>
              <c:numCache>
                <c:formatCode>General</c:formatCode>
                <c:ptCount val="5"/>
                <c:pt idx="0">
                  <c:v>0</c:v>
                </c:pt>
                <c:pt idx="1">
                  <c:v>0</c:v>
                </c:pt>
                <c:pt idx="2">
                  <c:v>5</c:v>
                </c:pt>
                <c:pt idx="3">
                  <c:v>2</c:v>
                </c:pt>
                <c:pt idx="4">
                  <c:v>1</c:v>
                </c:pt>
              </c:numCache>
            </c:numRef>
          </c:val>
        </c:ser>
        <c:ser>
          <c:idx val="8"/>
          <c:order val="8"/>
          <c:tx>
            <c:strRef>
              <c:f>Kandelalt2!$AH$125</c:f>
              <c:strCache>
                <c:ptCount val="1"/>
                <c:pt idx="0">
                  <c:v>üle 1000 külastaja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Kandelalt2!$Y$126:$Y$130</c:f>
              <c:strCache>
                <c:ptCount val="5"/>
                <c:pt idx="0">
                  <c:v>Kultuurkapital</c:v>
                </c:pt>
                <c:pt idx="1">
                  <c:v>KOV</c:v>
                </c:pt>
                <c:pt idx="2">
                  <c:v>PRIA</c:v>
                </c:pt>
                <c:pt idx="3">
                  <c:v>LEADER</c:v>
                </c:pt>
                <c:pt idx="4">
                  <c:v>KOP (EAS)</c:v>
                </c:pt>
              </c:strCache>
            </c:strRef>
          </c:cat>
          <c:val>
            <c:numRef>
              <c:f>Kandelalt2!$AH$126:$AH$130</c:f>
              <c:numCache>
                <c:formatCode>General</c:formatCode>
                <c:ptCount val="5"/>
                <c:pt idx="0">
                  <c:v>3</c:v>
                </c:pt>
                <c:pt idx="1">
                  <c:v>2</c:v>
                </c:pt>
                <c:pt idx="2">
                  <c:v>2</c:v>
                </c:pt>
                <c:pt idx="3">
                  <c:v>2</c:v>
                </c:pt>
                <c:pt idx="4">
                  <c:v>5</c:v>
                </c:pt>
              </c:numCache>
            </c:numRef>
          </c:val>
        </c:ser>
        <c:dLbls>
          <c:showLegendKey val="0"/>
          <c:showVal val="0"/>
          <c:showCatName val="0"/>
          <c:showSerName val="0"/>
          <c:showPercent val="0"/>
          <c:showBubbleSize val="0"/>
        </c:dLbls>
        <c:gapWidth val="150"/>
        <c:overlap val="100"/>
        <c:axId val="48044288"/>
        <c:axId val="48066560"/>
      </c:barChart>
      <c:catAx>
        <c:axId val="48044288"/>
        <c:scaling>
          <c:orientation val="minMax"/>
        </c:scaling>
        <c:delete val="0"/>
        <c:axPos val="l"/>
        <c:numFmt formatCode="General" sourceLinked="0"/>
        <c:majorTickMark val="out"/>
        <c:minorTickMark val="none"/>
        <c:tickLblPos val="nextTo"/>
        <c:crossAx val="48066560"/>
        <c:crosses val="autoZero"/>
        <c:auto val="1"/>
        <c:lblAlgn val="ctr"/>
        <c:lblOffset val="100"/>
        <c:noMultiLvlLbl val="0"/>
      </c:catAx>
      <c:valAx>
        <c:axId val="48066560"/>
        <c:scaling>
          <c:orientation val="minMax"/>
        </c:scaling>
        <c:delete val="0"/>
        <c:axPos val="b"/>
        <c:majorGridlines/>
        <c:title>
          <c:tx>
            <c:rich>
              <a:bodyPr/>
              <a:lstStyle/>
              <a:p>
                <a:pPr>
                  <a:defRPr/>
                </a:pPr>
                <a:r>
                  <a:rPr lang="et-EE"/>
                  <a:t>seltsimajade arv</a:t>
                </a:r>
              </a:p>
            </c:rich>
          </c:tx>
          <c:overlay val="0"/>
        </c:title>
        <c:numFmt formatCode="General" sourceLinked="1"/>
        <c:majorTickMark val="out"/>
        <c:minorTickMark val="none"/>
        <c:tickLblPos val="nextTo"/>
        <c:crossAx val="48044288"/>
        <c:crosses val="autoZero"/>
        <c:crossBetween val="between"/>
      </c:valAx>
    </c:plotArea>
    <c:legend>
      <c:legendPos val="r"/>
      <c:overlay val="0"/>
    </c:legend>
    <c:plotVisOnly val="1"/>
    <c:dispBlanksAs val="gap"/>
    <c:showDLblsOverMax val="0"/>
  </c:chart>
  <c:txPr>
    <a:bodyPr/>
    <a:lstStyle/>
    <a:p>
      <a:pPr>
        <a:defRPr sz="1400"/>
      </a:pPr>
      <a:endParaRPr lang="et-E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Sheet1!$BL$523</c:f>
              <c:strCache>
                <c:ptCount val="1"/>
                <c:pt idx="0">
                  <c:v>uuem kui 2005</c:v>
                </c:pt>
              </c:strCache>
            </c:strRef>
          </c:tx>
          <c:invertIfNegative val="0"/>
          <c:dLbls>
            <c:dLbl>
              <c:idx val="1"/>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Sheet1!$BK$524:$BK$528</c:f>
              <c:strCache>
                <c:ptCount val="5"/>
                <c:pt idx="0">
                  <c:v>kuni 5 000 €</c:v>
                </c:pt>
                <c:pt idx="1">
                  <c:v>5 001-10 000 €</c:v>
                </c:pt>
                <c:pt idx="2">
                  <c:v>10 001-50 000 €</c:v>
                </c:pt>
                <c:pt idx="3">
                  <c:v>50 001-100 000 €</c:v>
                </c:pt>
                <c:pt idx="4">
                  <c:v>üle 100 000 €</c:v>
                </c:pt>
              </c:strCache>
            </c:strRef>
          </c:cat>
          <c:val>
            <c:numRef>
              <c:f>Sheet1!$BL$524:$BL$528</c:f>
              <c:numCache>
                <c:formatCode>###0</c:formatCode>
                <c:ptCount val="5"/>
                <c:pt idx="0">
                  <c:v>1</c:v>
                </c:pt>
                <c:pt idx="1">
                  <c:v>0</c:v>
                </c:pt>
                <c:pt idx="2">
                  <c:v>4</c:v>
                </c:pt>
                <c:pt idx="3">
                  <c:v>2</c:v>
                </c:pt>
                <c:pt idx="4">
                  <c:v>2</c:v>
                </c:pt>
              </c:numCache>
            </c:numRef>
          </c:val>
        </c:ser>
        <c:ser>
          <c:idx val="1"/>
          <c:order val="1"/>
          <c:tx>
            <c:strRef>
              <c:f>Sheet1!$BM$523</c:f>
              <c:strCache>
                <c:ptCount val="1"/>
                <c:pt idx="0">
                  <c:v>1996-2005</c:v>
                </c:pt>
              </c:strCache>
            </c:strRef>
          </c:tx>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Sheet1!$BK$524:$BK$528</c:f>
              <c:strCache>
                <c:ptCount val="5"/>
                <c:pt idx="0">
                  <c:v>kuni 5 000 €</c:v>
                </c:pt>
                <c:pt idx="1">
                  <c:v>5 001-10 000 €</c:v>
                </c:pt>
                <c:pt idx="2">
                  <c:v>10 001-50 000 €</c:v>
                </c:pt>
                <c:pt idx="3">
                  <c:v>50 001-100 000 €</c:v>
                </c:pt>
                <c:pt idx="4">
                  <c:v>üle 100 000 €</c:v>
                </c:pt>
              </c:strCache>
            </c:strRef>
          </c:cat>
          <c:val>
            <c:numRef>
              <c:f>Sheet1!$BM$524:$BM$528</c:f>
              <c:numCache>
                <c:formatCode>###0</c:formatCode>
                <c:ptCount val="5"/>
                <c:pt idx="0">
                  <c:v>2</c:v>
                </c:pt>
                <c:pt idx="1">
                  <c:v>0</c:v>
                </c:pt>
                <c:pt idx="2">
                  <c:v>1</c:v>
                </c:pt>
                <c:pt idx="3">
                  <c:v>0</c:v>
                </c:pt>
                <c:pt idx="4">
                  <c:v>1</c:v>
                </c:pt>
              </c:numCache>
            </c:numRef>
          </c:val>
        </c:ser>
        <c:ser>
          <c:idx val="2"/>
          <c:order val="2"/>
          <c:tx>
            <c:strRef>
              <c:f>Sheet1!$BN$523</c:f>
              <c:strCache>
                <c:ptCount val="1"/>
                <c:pt idx="0">
                  <c:v>1960-1985</c:v>
                </c:pt>
              </c:strCache>
            </c:strRef>
          </c:tx>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Sheet1!$BK$524:$BK$528</c:f>
              <c:strCache>
                <c:ptCount val="5"/>
                <c:pt idx="0">
                  <c:v>kuni 5 000 €</c:v>
                </c:pt>
                <c:pt idx="1">
                  <c:v>5 001-10 000 €</c:v>
                </c:pt>
                <c:pt idx="2">
                  <c:v>10 001-50 000 €</c:v>
                </c:pt>
                <c:pt idx="3">
                  <c:v>50 001-100 000 €</c:v>
                </c:pt>
                <c:pt idx="4">
                  <c:v>üle 100 000 €</c:v>
                </c:pt>
              </c:strCache>
            </c:strRef>
          </c:cat>
          <c:val>
            <c:numRef>
              <c:f>Sheet1!$BN$524:$BN$528</c:f>
              <c:numCache>
                <c:formatCode>###0</c:formatCode>
                <c:ptCount val="5"/>
                <c:pt idx="0">
                  <c:v>1</c:v>
                </c:pt>
                <c:pt idx="1">
                  <c:v>0</c:v>
                </c:pt>
                <c:pt idx="2">
                  <c:v>0</c:v>
                </c:pt>
                <c:pt idx="3">
                  <c:v>0</c:v>
                </c:pt>
                <c:pt idx="4">
                  <c:v>1</c:v>
                </c:pt>
              </c:numCache>
            </c:numRef>
          </c:val>
        </c:ser>
        <c:ser>
          <c:idx val="3"/>
          <c:order val="3"/>
          <c:tx>
            <c:strRef>
              <c:f>Sheet1!$BO$523</c:f>
              <c:strCache>
                <c:ptCount val="1"/>
                <c:pt idx="0">
                  <c:v>1940-1959</c:v>
                </c:pt>
              </c:strCache>
            </c:strRef>
          </c:tx>
          <c:invertIfNegative val="0"/>
          <c:dLbls>
            <c:dLbl>
              <c:idx val="1"/>
              <c:showLegendKey val="0"/>
              <c:showVal val="1"/>
              <c:showCatName val="0"/>
              <c:showSerName val="0"/>
              <c:showPercent val="0"/>
              <c:showBubbleSize val="0"/>
              <c:extLst>
                <c:ext xmlns:c15="http://schemas.microsoft.com/office/drawing/2012/chart" uri="{CE6537A1-D6FC-4f65-9D91-7224C49458BB}">
                  <c15:layout/>
                </c:ext>
              </c:extLst>
            </c:dLbl>
            <c:dLbl>
              <c:idx val="3"/>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Sheet1!$BK$524:$BK$528</c:f>
              <c:strCache>
                <c:ptCount val="5"/>
                <c:pt idx="0">
                  <c:v>kuni 5 000 €</c:v>
                </c:pt>
                <c:pt idx="1">
                  <c:v>5 001-10 000 €</c:v>
                </c:pt>
                <c:pt idx="2">
                  <c:v>10 001-50 000 €</c:v>
                </c:pt>
                <c:pt idx="3">
                  <c:v>50 001-100 000 €</c:v>
                </c:pt>
                <c:pt idx="4">
                  <c:v>üle 100 000 €</c:v>
                </c:pt>
              </c:strCache>
            </c:strRef>
          </c:cat>
          <c:val>
            <c:numRef>
              <c:f>Sheet1!$BO$524:$BO$528</c:f>
              <c:numCache>
                <c:formatCode>###0</c:formatCode>
                <c:ptCount val="5"/>
                <c:pt idx="0">
                  <c:v>0</c:v>
                </c:pt>
                <c:pt idx="1">
                  <c:v>1</c:v>
                </c:pt>
                <c:pt idx="2">
                  <c:v>0</c:v>
                </c:pt>
                <c:pt idx="3">
                  <c:v>1</c:v>
                </c:pt>
                <c:pt idx="4">
                  <c:v>0</c:v>
                </c:pt>
              </c:numCache>
            </c:numRef>
          </c:val>
        </c:ser>
        <c:dLbls>
          <c:showLegendKey val="0"/>
          <c:showVal val="0"/>
          <c:showCatName val="0"/>
          <c:showSerName val="0"/>
          <c:showPercent val="0"/>
          <c:showBubbleSize val="0"/>
        </c:dLbls>
        <c:gapWidth val="150"/>
        <c:overlap val="100"/>
        <c:axId val="49360256"/>
        <c:axId val="49382912"/>
      </c:barChart>
      <c:catAx>
        <c:axId val="49360256"/>
        <c:scaling>
          <c:orientation val="minMax"/>
        </c:scaling>
        <c:delete val="0"/>
        <c:axPos val="l"/>
        <c:title>
          <c:tx>
            <c:rich>
              <a:bodyPr rot="-5400000" vert="horz"/>
              <a:lstStyle/>
              <a:p>
                <a:pPr>
                  <a:defRPr/>
                </a:pPr>
                <a:r>
                  <a:rPr lang="et-EE"/>
                  <a:t>toetuse määr, EUR</a:t>
                </a:r>
              </a:p>
            </c:rich>
          </c:tx>
          <c:overlay val="0"/>
        </c:title>
        <c:numFmt formatCode="General" sourceLinked="0"/>
        <c:majorTickMark val="out"/>
        <c:minorTickMark val="none"/>
        <c:tickLblPos val="nextTo"/>
        <c:crossAx val="49382912"/>
        <c:crosses val="autoZero"/>
        <c:auto val="1"/>
        <c:lblAlgn val="ctr"/>
        <c:lblOffset val="100"/>
        <c:noMultiLvlLbl val="0"/>
      </c:catAx>
      <c:valAx>
        <c:axId val="49382912"/>
        <c:scaling>
          <c:orientation val="minMax"/>
        </c:scaling>
        <c:delete val="0"/>
        <c:axPos val="b"/>
        <c:majorGridlines/>
        <c:title>
          <c:tx>
            <c:rich>
              <a:bodyPr/>
              <a:lstStyle/>
              <a:p>
                <a:pPr>
                  <a:defRPr/>
                </a:pPr>
                <a:r>
                  <a:rPr lang="et-EE"/>
                  <a:t>vastajate arv</a:t>
                </a:r>
                <a:endParaRPr lang="en-US"/>
              </a:p>
            </c:rich>
          </c:tx>
          <c:overlay val="0"/>
        </c:title>
        <c:numFmt formatCode="###0" sourceLinked="1"/>
        <c:majorTickMark val="out"/>
        <c:minorTickMark val="none"/>
        <c:tickLblPos val="nextTo"/>
        <c:crossAx val="49360256"/>
        <c:crosses val="autoZero"/>
        <c:crossBetween val="between"/>
      </c:valAx>
    </c:plotArea>
    <c:legend>
      <c:legendPos val="r"/>
      <c:overlay val="0"/>
    </c:legend>
    <c:plotVisOnly val="1"/>
    <c:dispBlanksAs val="gap"/>
    <c:showDLblsOverMax val="0"/>
  </c:chart>
  <c:txPr>
    <a:bodyPr/>
    <a:lstStyle/>
    <a:p>
      <a:pPr>
        <a:defRPr sz="1400"/>
      </a:pPr>
      <a:endParaRPr lang="et-E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97667894724197"/>
          <c:y val="0.16472838670271453"/>
          <c:w val="0.47211480614394902"/>
          <c:h val="0.74271720320907564"/>
        </c:manualLayout>
      </c:layout>
      <c:pieChart>
        <c:varyColors val="1"/>
        <c:ser>
          <c:idx val="0"/>
          <c:order val="0"/>
          <c:dLbls>
            <c:dLbl>
              <c:idx val="0"/>
              <c:tx>
                <c:rich>
                  <a:bodyPr/>
                  <a:lstStyle/>
                  <a:p>
                    <a:r>
                      <a:rPr lang="en-US" sz="1600"/>
                      <a:t>ümberehitus/ remont 19</a:t>
                    </a:r>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5.149561402320791E-2"/>
                  <c:y val="-8.5283374405519131E-3"/>
                </c:manualLayout>
              </c:layout>
              <c:tx>
                <c:rich>
                  <a:bodyPr/>
                  <a:lstStyle/>
                  <a:p>
                    <a:pPr>
                      <a:defRPr sz="1600"/>
                    </a:pPr>
                    <a:r>
                      <a:rPr lang="en-US" sz="1600"/>
                      <a:t>sisustus/ väikevahendid 8</a:t>
                    </a:r>
                  </a:p>
                </c:rich>
              </c:tx>
              <c:spPr/>
              <c:showLegendKey val="0"/>
              <c:showVal val="1"/>
              <c:showCatName val="1"/>
              <c:showSerName val="0"/>
              <c:showPercent val="0"/>
              <c:showBubbleSize val="0"/>
              <c:extLst>
                <c:ext xmlns:c15="http://schemas.microsoft.com/office/drawing/2012/chart" uri="{CE6537A1-D6FC-4f65-9D91-7224C49458BB}">
                  <c15:layout/>
                </c:ext>
              </c:extLst>
            </c:dLbl>
            <c:dLbl>
              <c:idx val="2"/>
              <c:tx>
                <c:rich>
                  <a:bodyPr/>
                  <a:lstStyle/>
                  <a:p>
                    <a:r>
                      <a:rPr lang="en-US" sz="1600"/>
                      <a:t>haljastus/ ümbruse korrastamine 5</a:t>
                    </a:r>
                  </a:p>
                </c:rich>
              </c:tx>
              <c:showLegendKey val="0"/>
              <c:showVal val="1"/>
              <c:showCatName val="1"/>
              <c:showSerName val="0"/>
              <c:showPercent val="0"/>
              <c:showBubbleSize val="0"/>
              <c:extLst>
                <c:ext xmlns:c15="http://schemas.microsoft.com/office/drawing/2012/chart" uri="{CE6537A1-D6FC-4f65-9D91-7224C49458BB}">
                  <c15:layout/>
                </c:ext>
              </c:extLst>
            </c:dLbl>
            <c:dLbl>
              <c:idx val="3"/>
              <c:tx>
                <c:rich>
                  <a:bodyPr/>
                  <a:lstStyle/>
                  <a:p>
                    <a:r>
                      <a:rPr lang="en-US" sz="1600"/>
                      <a:t>toetus tegevusteks 4</a:t>
                    </a:r>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8.5571007033510647E-3"/>
                  <c:y val="-3.0119593421927891E-3"/>
                </c:manualLayout>
              </c:layout>
              <c:tx>
                <c:rich>
                  <a:bodyPr/>
                  <a:lstStyle/>
                  <a:p>
                    <a:r>
                      <a:rPr lang="en-US" sz="1600"/>
                      <a:t>külaelu arendamine 4</a:t>
                    </a:r>
                  </a:p>
                </c:rich>
              </c:tx>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3.1891281453532032E-2"/>
                  <c:y val="-3.0759043390137405E-2"/>
                </c:manualLayout>
              </c:layout>
              <c:tx>
                <c:rich>
                  <a:bodyPr/>
                  <a:lstStyle/>
                  <a:p>
                    <a:r>
                      <a:rPr lang="en-US" sz="1600"/>
                      <a:t>ürituste korraldamine 4</a:t>
                    </a:r>
                  </a:p>
                </c:rich>
              </c:tx>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4.0325941418834214E-2"/>
                  <c:y val="-4.7824315128111812E-2"/>
                </c:manualLayout>
              </c:layout>
              <c:tx>
                <c:rich>
                  <a:bodyPr/>
                  <a:lstStyle/>
                  <a:p>
                    <a:r>
                      <a:rPr lang="en-US" sz="1600"/>
                      <a:t>materjalide välja andmine 1</a:t>
                    </a:r>
                  </a:p>
                </c:rich>
              </c:tx>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5.6413801934733126E-3"/>
                  <c:y val="1.2428387168246632E-3"/>
                </c:manualLayout>
              </c:layout>
              <c:tx>
                <c:rich>
                  <a:bodyPr/>
                  <a:lstStyle/>
                  <a:p>
                    <a:r>
                      <a:rPr lang="en-US" sz="1600"/>
                      <a:t>õppereisid 1</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pPr>
                <a:endParaRPr lang="et-EE"/>
              </a:p>
            </c:txPr>
            <c:showLegendKey val="0"/>
            <c:showVal val="1"/>
            <c:showCatName val="1"/>
            <c:showSerName val="0"/>
            <c:showPercent val="0"/>
            <c:showBubbleSize val="0"/>
            <c:showLeaderLines val="1"/>
            <c:extLst>
              <c:ext xmlns:c15="http://schemas.microsoft.com/office/drawing/2012/chart" uri="{CE6537A1-D6FC-4f65-9D91-7224C49458BB}"/>
            </c:extLst>
          </c:dLbls>
          <c:cat>
            <c:strRef>
              <c:f>toetused!$I$5:$I$12</c:f>
              <c:strCache>
                <c:ptCount val="8"/>
                <c:pt idx="0">
                  <c:v>ümberehitus/ remont</c:v>
                </c:pt>
                <c:pt idx="1">
                  <c:v>sisustus/ väikevahendid</c:v>
                </c:pt>
                <c:pt idx="2">
                  <c:v>haljastus/ ümbruse korrastamine</c:v>
                </c:pt>
                <c:pt idx="3">
                  <c:v>tegevustoetus</c:v>
                </c:pt>
                <c:pt idx="4">
                  <c:v>külaelu arendamine</c:v>
                </c:pt>
                <c:pt idx="5">
                  <c:v>ürituste korraldamine</c:v>
                </c:pt>
                <c:pt idx="6">
                  <c:v>materjalide välja andmine</c:v>
                </c:pt>
                <c:pt idx="7">
                  <c:v>õppereisid</c:v>
                </c:pt>
              </c:strCache>
            </c:strRef>
          </c:cat>
          <c:val>
            <c:numRef>
              <c:f>toetused!$J$5:$J$12</c:f>
              <c:numCache>
                <c:formatCode>General</c:formatCode>
                <c:ptCount val="8"/>
                <c:pt idx="0">
                  <c:v>19</c:v>
                </c:pt>
                <c:pt idx="1">
                  <c:v>8</c:v>
                </c:pt>
                <c:pt idx="2">
                  <c:v>5</c:v>
                </c:pt>
                <c:pt idx="3">
                  <c:v>4</c:v>
                </c:pt>
                <c:pt idx="4">
                  <c:v>4</c:v>
                </c:pt>
                <c:pt idx="5">
                  <c:v>4</c:v>
                </c:pt>
                <c:pt idx="6">
                  <c:v>1</c:v>
                </c:pt>
                <c:pt idx="7">
                  <c:v>1</c:v>
                </c:pt>
              </c:numCache>
            </c:numRef>
          </c:val>
        </c:ser>
        <c:dLbls>
          <c:showLegendKey val="0"/>
          <c:showVal val="1"/>
          <c:showCatName val="1"/>
          <c:showSerName val="0"/>
          <c:showPercent val="0"/>
          <c:showBubbleSize val="0"/>
          <c:showLeaderLines val="1"/>
        </c:dLbls>
        <c:firstSliceAng val="84"/>
      </c:pieChart>
    </c:plotArea>
    <c:plotVisOnly val="1"/>
    <c:dispBlanksAs val="zero"/>
    <c:showDLblsOverMax val="0"/>
  </c:chart>
  <c:txPr>
    <a:bodyPr/>
    <a:lstStyle/>
    <a:p>
      <a:pPr>
        <a:defRPr sz="1600"/>
      </a:pPr>
      <a:endParaRPr lang="et-E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Sheet1!$W$358:$W$367</c:f>
              <c:strCache>
                <c:ptCount val="10"/>
                <c:pt idx="0">
                  <c:v>projektipõhisus</c:v>
                </c:pt>
                <c:pt idx="1">
                  <c:v>juhendajate puudumine</c:v>
                </c:pt>
                <c:pt idx="2">
                  <c:v>ligipääs</c:v>
                </c:pt>
                <c:pt idx="3">
                  <c:v>rahastusallikate ebastabiilsus</c:v>
                </c:pt>
                <c:pt idx="4">
                  <c:v>suur sõltumine vabatahtlikest</c:v>
                </c:pt>
                <c:pt idx="5">
                  <c:v>sädeinimeste tasustamine on vajalik</c:v>
                </c:pt>
                <c:pt idx="6">
                  <c:v>jätkusuutlikkus</c:v>
                </c:pt>
                <c:pt idx="7">
                  <c:v>inimeste vähesus / passiivsus</c:v>
                </c:pt>
                <c:pt idx="8">
                  <c:v>maja haldamisega seotud probleemid</c:v>
                </c:pt>
                <c:pt idx="9">
                  <c:v>remondivajadus</c:v>
                </c:pt>
              </c:strCache>
            </c:strRef>
          </c:cat>
          <c:val>
            <c:numRef>
              <c:f>Sheet1!$X$358:$X$367</c:f>
              <c:numCache>
                <c:formatCode>General</c:formatCode>
                <c:ptCount val="10"/>
                <c:pt idx="0">
                  <c:v>2</c:v>
                </c:pt>
                <c:pt idx="1">
                  <c:v>2</c:v>
                </c:pt>
                <c:pt idx="2">
                  <c:v>2</c:v>
                </c:pt>
                <c:pt idx="3">
                  <c:v>4</c:v>
                </c:pt>
                <c:pt idx="4">
                  <c:v>4</c:v>
                </c:pt>
                <c:pt idx="5">
                  <c:v>5</c:v>
                </c:pt>
                <c:pt idx="6">
                  <c:v>5</c:v>
                </c:pt>
                <c:pt idx="7">
                  <c:v>6</c:v>
                </c:pt>
                <c:pt idx="8">
                  <c:v>11</c:v>
                </c:pt>
                <c:pt idx="9">
                  <c:v>13</c:v>
                </c:pt>
              </c:numCache>
            </c:numRef>
          </c:val>
        </c:ser>
        <c:dLbls>
          <c:showLegendKey val="0"/>
          <c:showVal val="0"/>
          <c:showCatName val="0"/>
          <c:showSerName val="0"/>
          <c:showPercent val="0"/>
          <c:showBubbleSize val="0"/>
        </c:dLbls>
        <c:gapWidth val="150"/>
        <c:axId val="47591808"/>
        <c:axId val="47593344"/>
      </c:barChart>
      <c:catAx>
        <c:axId val="47591808"/>
        <c:scaling>
          <c:orientation val="minMax"/>
        </c:scaling>
        <c:delete val="0"/>
        <c:axPos val="l"/>
        <c:numFmt formatCode="General" sourceLinked="1"/>
        <c:majorTickMark val="out"/>
        <c:minorTickMark val="none"/>
        <c:tickLblPos val="nextTo"/>
        <c:crossAx val="47593344"/>
        <c:crosses val="autoZero"/>
        <c:auto val="1"/>
        <c:lblAlgn val="ctr"/>
        <c:lblOffset val="100"/>
        <c:noMultiLvlLbl val="0"/>
      </c:catAx>
      <c:valAx>
        <c:axId val="47593344"/>
        <c:scaling>
          <c:orientation val="minMax"/>
        </c:scaling>
        <c:delete val="0"/>
        <c:axPos val="b"/>
        <c:majorGridlines/>
        <c:numFmt formatCode="General" sourceLinked="1"/>
        <c:majorTickMark val="out"/>
        <c:minorTickMark val="none"/>
        <c:tickLblPos val="nextTo"/>
        <c:crossAx val="47591808"/>
        <c:crosses val="autoZero"/>
        <c:crossBetween val="between"/>
      </c:valAx>
    </c:plotArea>
    <c:plotVisOnly val="1"/>
    <c:dispBlanksAs val="gap"/>
    <c:showDLblsOverMax val="0"/>
  </c:chart>
  <c:txPr>
    <a:bodyPr/>
    <a:lstStyle/>
    <a:p>
      <a:pPr>
        <a:defRPr sz="1600"/>
      </a:pPr>
      <a:endParaRPr lang="et-E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Sheet1!$AQ$950</c:f>
              <c:strCache>
                <c:ptCount val="1"/>
                <c:pt idx="0">
                  <c:v>uuem kui 2005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Sheet1!$AR$949:$AV$949</c:f>
              <c:strCache>
                <c:ptCount val="5"/>
                <c:pt idx="0">
                  <c:v>kuni 5 000</c:v>
                </c:pt>
                <c:pt idx="1">
                  <c:v>5 001-10 000</c:v>
                </c:pt>
                <c:pt idx="2">
                  <c:v>10 001-50 000</c:v>
                </c:pt>
                <c:pt idx="3">
                  <c:v>50 001-100 000</c:v>
                </c:pt>
                <c:pt idx="4">
                  <c:v>üle 100 000</c:v>
                </c:pt>
              </c:strCache>
            </c:strRef>
          </c:cat>
          <c:val>
            <c:numRef>
              <c:f>Sheet1!$AR$950:$AV$950</c:f>
              <c:numCache>
                <c:formatCode>###0</c:formatCode>
                <c:ptCount val="5"/>
                <c:pt idx="0">
                  <c:v>5</c:v>
                </c:pt>
                <c:pt idx="1">
                  <c:v>2</c:v>
                </c:pt>
                <c:pt idx="2">
                  <c:v>5</c:v>
                </c:pt>
                <c:pt idx="3">
                  <c:v>1</c:v>
                </c:pt>
                <c:pt idx="4">
                  <c:v>3</c:v>
                </c:pt>
              </c:numCache>
            </c:numRef>
          </c:val>
        </c:ser>
        <c:ser>
          <c:idx val="1"/>
          <c:order val="1"/>
          <c:tx>
            <c:strRef>
              <c:f>Sheet1!$AQ$951</c:f>
              <c:strCache>
                <c:ptCount val="1"/>
                <c:pt idx="0">
                  <c:v>1996-2005</c:v>
                </c:pt>
              </c:strCache>
            </c:strRef>
          </c:tx>
          <c:invertIfNegative val="0"/>
          <c:dLbls>
            <c:dLbl>
              <c:idx val="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Sheet1!$AR$949:$AV$949</c:f>
              <c:strCache>
                <c:ptCount val="5"/>
                <c:pt idx="0">
                  <c:v>kuni 5 000</c:v>
                </c:pt>
                <c:pt idx="1">
                  <c:v>5 001-10 000</c:v>
                </c:pt>
                <c:pt idx="2">
                  <c:v>10 001-50 000</c:v>
                </c:pt>
                <c:pt idx="3">
                  <c:v>50 001-100 000</c:v>
                </c:pt>
                <c:pt idx="4">
                  <c:v>üle 100 000</c:v>
                </c:pt>
              </c:strCache>
            </c:strRef>
          </c:cat>
          <c:val>
            <c:numRef>
              <c:f>Sheet1!$AR$951:$AV$951</c:f>
              <c:numCache>
                <c:formatCode>###0</c:formatCode>
                <c:ptCount val="5"/>
                <c:pt idx="0">
                  <c:v>2</c:v>
                </c:pt>
                <c:pt idx="1">
                  <c:v>1</c:v>
                </c:pt>
                <c:pt idx="2">
                  <c:v>3</c:v>
                </c:pt>
                <c:pt idx="3">
                  <c:v>1</c:v>
                </c:pt>
                <c:pt idx="4">
                  <c:v>0</c:v>
                </c:pt>
              </c:numCache>
            </c:numRef>
          </c:val>
        </c:ser>
        <c:ser>
          <c:idx val="2"/>
          <c:order val="2"/>
          <c:tx>
            <c:strRef>
              <c:f>Sheet1!$AQ$952</c:f>
              <c:strCache>
                <c:ptCount val="1"/>
                <c:pt idx="0">
                  <c:v>1986-1995</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Sheet1!$AR$949:$AV$949</c:f>
              <c:strCache>
                <c:ptCount val="5"/>
                <c:pt idx="0">
                  <c:v>kuni 5 000</c:v>
                </c:pt>
                <c:pt idx="1">
                  <c:v>5 001-10 000</c:v>
                </c:pt>
                <c:pt idx="2">
                  <c:v>10 001-50 000</c:v>
                </c:pt>
                <c:pt idx="3">
                  <c:v>50 001-100 000</c:v>
                </c:pt>
                <c:pt idx="4">
                  <c:v>üle 100 000</c:v>
                </c:pt>
              </c:strCache>
            </c:strRef>
          </c:cat>
          <c:val>
            <c:numRef>
              <c:f>Sheet1!$AR$952:$AV$952</c:f>
              <c:numCache>
                <c:formatCode>###0</c:formatCode>
                <c:ptCount val="5"/>
                <c:pt idx="0">
                  <c:v>0</c:v>
                </c:pt>
                <c:pt idx="1">
                  <c:v>0</c:v>
                </c:pt>
                <c:pt idx="2">
                  <c:v>1</c:v>
                </c:pt>
                <c:pt idx="3">
                  <c:v>0</c:v>
                </c:pt>
                <c:pt idx="4">
                  <c:v>0</c:v>
                </c:pt>
              </c:numCache>
            </c:numRef>
          </c:val>
        </c:ser>
        <c:ser>
          <c:idx val="3"/>
          <c:order val="3"/>
          <c:tx>
            <c:strRef>
              <c:f>Sheet1!$AQ$953</c:f>
              <c:strCache>
                <c:ptCount val="1"/>
                <c:pt idx="0">
                  <c:v>1940-1959</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15:layout/>
                </c:ext>
              </c:extLst>
            </c:dLbl>
            <c:dLbl>
              <c:idx val="1"/>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Sheet1!$AR$949:$AV$949</c:f>
              <c:strCache>
                <c:ptCount val="5"/>
                <c:pt idx="0">
                  <c:v>kuni 5 000</c:v>
                </c:pt>
                <c:pt idx="1">
                  <c:v>5 001-10 000</c:v>
                </c:pt>
                <c:pt idx="2">
                  <c:v>10 001-50 000</c:v>
                </c:pt>
                <c:pt idx="3">
                  <c:v>50 001-100 000</c:v>
                </c:pt>
                <c:pt idx="4">
                  <c:v>üle 100 000</c:v>
                </c:pt>
              </c:strCache>
            </c:strRef>
          </c:cat>
          <c:val>
            <c:numRef>
              <c:f>Sheet1!$AR$953:$AV$953</c:f>
              <c:numCache>
                <c:formatCode>###0</c:formatCode>
                <c:ptCount val="5"/>
                <c:pt idx="0">
                  <c:v>1</c:v>
                </c:pt>
                <c:pt idx="1">
                  <c:v>1</c:v>
                </c:pt>
                <c:pt idx="2">
                  <c:v>0</c:v>
                </c:pt>
                <c:pt idx="3">
                  <c:v>0</c:v>
                </c:pt>
                <c:pt idx="4">
                  <c:v>0</c:v>
                </c:pt>
              </c:numCache>
            </c:numRef>
          </c:val>
        </c:ser>
        <c:dLbls>
          <c:showLegendKey val="0"/>
          <c:showVal val="0"/>
          <c:showCatName val="0"/>
          <c:showSerName val="0"/>
          <c:showPercent val="0"/>
          <c:showBubbleSize val="0"/>
        </c:dLbls>
        <c:gapWidth val="150"/>
        <c:overlap val="100"/>
        <c:axId val="50934528"/>
        <c:axId val="50936448"/>
      </c:barChart>
      <c:catAx>
        <c:axId val="50934528"/>
        <c:scaling>
          <c:orientation val="minMax"/>
        </c:scaling>
        <c:delete val="0"/>
        <c:axPos val="l"/>
        <c:title>
          <c:tx>
            <c:rich>
              <a:bodyPr rot="-5400000" vert="horz"/>
              <a:lstStyle/>
              <a:p>
                <a:pPr>
                  <a:defRPr/>
                </a:pPr>
                <a:r>
                  <a:rPr lang="et-EE"/>
                  <a:t>vajatava toetuse määr, EUR</a:t>
                </a:r>
              </a:p>
            </c:rich>
          </c:tx>
          <c:overlay val="0"/>
        </c:title>
        <c:numFmt formatCode="General" sourceLinked="0"/>
        <c:majorTickMark val="out"/>
        <c:minorTickMark val="none"/>
        <c:tickLblPos val="nextTo"/>
        <c:crossAx val="50936448"/>
        <c:crosses val="autoZero"/>
        <c:auto val="1"/>
        <c:lblAlgn val="ctr"/>
        <c:lblOffset val="100"/>
        <c:noMultiLvlLbl val="0"/>
      </c:catAx>
      <c:valAx>
        <c:axId val="50936448"/>
        <c:scaling>
          <c:orientation val="minMax"/>
        </c:scaling>
        <c:delete val="0"/>
        <c:axPos val="b"/>
        <c:majorGridlines/>
        <c:title>
          <c:tx>
            <c:rich>
              <a:bodyPr/>
              <a:lstStyle/>
              <a:p>
                <a:pPr>
                  <a:defRPr/>
                </a:pPr>
                <a:r>
                  <a:rPr lang="en-US"/>
                  <a:t>vastajate arv</a:t>
                </a:r>
              </a:p>
            </c:rich>
          </c:tx>
          <c:overlay val="0"/>
        </c:title>
        <c:numFmt formatCode="###0" sourceLinked="1"/>
        <c:majorTickMark val="out"/>
        <c:minorTickMark val="none"/>
        <c:tickLblPos val="nextTo"/>
        <c:crossAx val="50934528"/>
        <c:crosses val="autoZero"/>
        <c:crossBetween val="between"/>
      </c:valAx>
    </c:plotArea>
    <c:legend>
      <c:legendPos val="r"/>
      <c:overlay val="0"/>
    </c:legend>
    <c:plotVisOnly val="1"/>
    <c:dispBlanksAs val="gap"/>
    <c:showDLblsOverMax val="0"/>
  </c:chart>
  <c:txPr>
    <a:bodyPr/>
    <a:lstStyle/>
    <a:p>
      <a:pPr>
        <a:defRPr sz="1600"/>
      </a:pPr>
      <a:endParaRPr lang="et-E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Sheet1!$BW$527</c:f>
              <c:strCache>
                <c:ptCount val="1"/>
                <c:pt idx="0">
                  <c:v>taotletud 2009-2014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Sheet1!$BV$528:$BV$532</c:f>
              <c:strCache>
                <c:ptCount val="5"/>
                <c:pt idx="0">
                  <c:v>kuni 5 000</c:v>
                </c:pt>
                <c:pt idx="1">
                  <c:v>5 001-10 000</c:v>
                </c:pt>
                <c:pt idx="2">
                  <c:v>10 001-50 000</c:v>
                </c:pt>
                <c:pt idx="3">
                  <c:v>50 001-100 000</c:v>
                </c:pt>
                <c:pt idx="4">
                  <c:v>üle 100 000</c:v>
                </c:pt>
              </c:strCache>
            </c:strRef>
          </c:cat>
          <c:val>
            <c:numRef>
              <c:f>Sheet1!$BW$528:$BW$532</c:f>
              <c:numCache>
                <c:formatCode>General</c:formatCode>
                <c:ptCount val="5"/>
                <c:pt idx="0">
                  <c:v>4</c:v>
                </c:pt>
                <c:pt idx="1">
                  <c:v>1</c:v>
                </c:pt>
                <c:pt idx="2">
                  <c:v>5</c:v>
                </c:pt>
                <c:pt idx="3">
                  <c:v>3</c:v>
                </c:pt>
                <c:pt idx="4">
                  <c:v>4</c:v>
                </c:pt>
              </c:numCache>
            </c:numRef>
          </c:val>
        </c:ser>
        <c:ser>
          <c:idx val="1"/>
          <c:order val="1"/>
          <c:tx>
            <c:strRef>
              <c:f>Sheet1!$BX$527</c:f>
              <c:strCache>
                <c:ptCount val="1"/>
                <c:pt idx="0">
                  <c:v>plaanitakse taotleda 2015-2020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Sheet1!$BV$528:$BV$532</c:f>
              <c:strCache>
                <c:ptCount val="5"/>
                <c:pt idx="0">
                  <c:v>kuni 5 000</c:v>
                </c:pt>
                <c:pt idx="1">
                  <c:v>5 001-10 000</c:v>
                </c:pt>
                <c:pt idx="2">
                  <c:v>10 001-50 000</c:v>
                </c:pt>
                <c:pt idx="3">
                  <c:v>50 001-100 000</c:v>
                </c:pt>
                <c:pt idx="4">
                  <c:v>üle 100 000</c:v>
                </c:pt>
              </c:strCache>
            </c:strRef>
          </c:cat>
          <c:val>
            <c:numRef>
              <c:f>Sheet1!$BX$528:$BX$532</c:f>
              <c:numCache>
                <c:formatCode>General</c:formatCode>
                <c:ptCount val="5"/>
                <c:pt idx="0">
                  <c:v>8</c:v>
                </c:pt>
                <c:pt idx="1">
                  <c:v>4</c:v>
                </c:pt>
                <c:pt idx="2">
                  <c:v>9</c:v>
                </c:pt>
                <c:pt idx="3">
                  <c:v>2</c:v>
                </c:pt>
                <c:pt idx="4">
                  <c:v>3</c:v>
                </c:pt>
              </c:numCache>
            </c:numRef>
          </c:val>
        </c:ser>
        <c:dLbls>
          <c:showLegendKey val="0"/>
          <c:showVal val="0"/>
          <c:showCatName val="0"/>
          <c:showSerName val="0"/>
          <c:showPercent val="0"/>
          <c:showBubbleSize val="0"/>
        </c:dLbls>
        <c:gapWidth val="150"/>
        <c:axId val="51059328"/>
        <c:axId val="51073408"/>
      </c:barChart>
      <c:catAx>
        <c:axId val="51059328"/>
        <c:scaling>
          <c:orientation val="minMax"/>
        </c:scaling>
        <c:delete val="0"/>
        <c:axPos val="b"/>
        <c:numFmt formatCode="General" sourceLinked="0"/>
        <c:majorTickMark val="out"/>
        <c:minorTickMark val="none"/>
        <c:tickLblPos val="nextTo"/>
        <c:crossAx val="51073408"/>
        <c:crosses val="autoZero"/>
        <c:auto val="1"/>
        <c:lblAlgn val="ctr"/>
        <c:lblOffset val="100"/>
        <c:noMultiLvlLbl val="0"/>
      </c:catAx>
      <c:valAx>
        <c:axId val="51073408"/>
        <c:scaling>
          <c:orientation val="minMax"/>
        </c:scaling>
        <c:delete val="0"/>
        <c:axPos val="l"/>
        <c:majorGridlines/>
        <c:title>
          <c:tx>
            <c:rich>
              <a:bodyPr rot="-5400000" vert="horz"/>
              <a:lstStyle/>
              <a:p>
                <a:pPr>
                  <a:defRPr/>
                </a:pPr>
                <a:r>
                  <a:rPr lang="et-EE"/>
                  <a:t>vastajate arv</a:t>
                </a:r>
              </a:p>
            </c:rich>
          </c:tx>
          <c:overlay val="0"/>
        </c:title>
        <c:numFmt formatCode="General" sourceLinked="1"/>
        <c:majorTickMark val="out"/>
        <c:minorTickMark val="none"/>
        <c:tickLblPos val="nextTo"/>
        <c:crossAx val="51059328"/>
        <c:crosses val="autoZero"/>
        <c:crossBetween val="between"/>
      </c:valAx>
    </c:plotArea>
    <c:legend>
      <c:legendPos val="b"/>
      <c:overlay val="0"/>
    </c:legend>
    <c:plotVisOnly val="1"/>
    <c:dispBlanksAs val="gap"/>
    <c:showDLblsOverMax val="0"/>
  </c:chart>
  <c:txPr>
    <a:bodyPr/>
    <a:lstStyle/>
    <a:p>
      <a:pPr>
        <a:defRPr sz="1400"/>
      </a:pPr>
      <a:endParaRPr lang="et-E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'summad vs tegevused'!$Y$4</c:f>
              <c:strCache>
                <c:ptCount val="1"/>
                <c:pt idx="0">
                  <c:v>kuni 5 000 €</c:v>
                </c:pt>
              </c:strCache>
            </c:strRef>
          </c:tx>
          <c:invertIfNegative val="0"/>
          <c:cat>
            <c:strRef>
              <c:f>'summad vs tegevused'!$X$5:$X$15</c:f>
              <c:strCache>
                <c:ptCount val="11"/>
                <c:pt idx="0">
                  <c:v>ujumiskoht välja ehitada</c:v>
                </c:pt>
                <c:pt idx="1">
                  <c:v>valgustuse uuendamine</c:v>
                </c:pt>
                <c:pt idx="2">
                  <c:v>maja multifunktsionaalseks muutmine</c:v>
                </c:pt>
                <c:pt idx="3">
                  <c:v>väiksemahuline ehitus</c:v>
                </c:pt>
                <c:pt idx="4">
                  <c:v>kanalisatsiooni paigaldus/renoveerimine</c:v>
                </c:pt>
                <c:pt idx="5">
                  <c:v>kinnistu korrashoid</c:v>
                </c:pt>
                <c:pt idx="6">
                  <c:v>küttesüsteemi paigaldus/remont</c:v>
                </c:pt>
                <c:pt idx="7">
                  <c:v>inventari soetamine</c:v>
                </c:pt>
                <c:pt idx="8">
                  <c:v>köögi rajamine</c:v>
                </c:pt>
                <c:pt idx="9">
                  <c:v>katusetööd</c:v>
                </c:pt>
                <c:pt idx="10">
                  <c:v>remont</c:v>
                </c:pt>
              </c:strCache>
            </c:strRef>
          </c:cat>
          <c:val>
            <c:numRef>
              <c:f>'summad vs tegevused'!$Y$5:$Y$15</c:f>
              <c:numCache>
                <c:formatCode>General</c:formatCode>
                <c:ptCount val="11"/>
                <c:pt idx="0">
                  <c:v>0</c:v>
                </c:pt>
                <c:pt idx="1">
                  <c:v>0</c:v>
                </c:pt>
                <c:pt idx="2">
                  <c:v>1</c:v>
                </c:pt>
                <c:pt idx="3">
                  <c:v>0</c:v>
                </c:pt>
                <c:pt idx="4">
                  <c:v>1</c:v>
                </c:pt>
                <c:pt idx="5">
                  <c:v>1</c:v>
                </c:pt>
                <c:pt idx="6">
                  <c:v>0</c:v>
                </c:pt>
                <c:pt idx="7">
                  <c:v>0</c:v>
                </c:pt>
                <c:pt idx="8">
                  <c:v>0</c:v>
                </c:pt>
                <c:pt idx="9">
                  <c:v>0</c:v>
                </c:pt>
                <c:pt idx="10">
                  <c:v>4</c:v>
                </c:pt>
              </c:numCache>
            </c:numRef>
          </c:val>
        </c:ser>
        <c:ser>
          <c:idx val="1"/>
          <c:order val="1"/>
          <c:tx>
            <c:strRef>
              <c:f>'summad vs tegevused'!$Z$4</c:f>
              <c:strCache>
                <c:ptCount val="1"/>
                <c:pt idx="0">
                  <c:v>5 001-10 000 €</c:v>
                </c:pt>
              </c:strCache>
            </c:strRef>
          </c:tx>
          <c:invertIfNegative val="0"/>
          <c:cat>
            <c:strRef>
              <c:f>'summad vs tegevused'!$X$5:$X$15</c:f>
              <c:strCache>
                <c:ptCount val="11"/>
                <c:pt idx="0">
                  <c:v>ujumiskoht välja ehitada</c:v>
                </c:pt>
                <c:pt idx="1">
                  <c:v>valgustuse uuendamine</c:v>
                </c:pt>
                <c:pt idx="2">
                  <c:v>maja multifunktsionaalseks muutmine</c:v>
                </c:pt>
                <c:pt idx="3">
                  <c:v>väiksemahuline ehitus</c:v>
                </c:pt>
                <c:pt idx="4">
                  <c:v>kanalisatsiooni paigaldus/renoveerimine</c:v>
                </c:pt>
                <c:pt idx="5">
                  <c:v>kinnistu korrashoid</c:v>
                </c:pt>
                <c:pt idx="6">
                  <c:v>küttesüsteemi paigaldus/remont</c:v>
                </c:pt>
                <c:pt idx="7">
                  <c:v>inventari soetamine</c:v>
                </c:pt>
                <c:pt idx="8">
                  <c:v>köögi rajamine</c:v>
                </c:pt>
                <c:pt idx="9">
                  <c:v>katusetööd</c:v>
                </c:pt>
                <c:pt idx="10">
                  <c:v>remont</c:v>
                </c:pt>
              </c:strCache>
            </c:strRef>
          </c:cat>
          <c:val>
            <c:numRef>
              <c:f>'summad vs tegevused'!$Z$5:$Z$15</c:f>
              <c:numCache>
                <c:formatCode>General</c:formatCode>
                <c:ptCount val="11"/>
                <c:pt idx="0">
                  <c:v>0</c:v>
                </c:pt>
                <c:pt idx="1">
                  <c:v>0</c:v>
                </c:pt>
                <c:pt idx="2">
                  <c:v>0</c:v>
                </c:pt>
                <c:pt idx="3">
                  <c:v>0</c:v>
                </c:pt>
                <c:pt idx="4">
                  <c:v>0</c:v>
                </c:pt>
                <c:pt idx="5">
                  <c:v>0</c:v>
                </c:pt>
                <c:pt idx="6">
                  <c:v>0</c:v>
                </c:pt>
                <c:pt idx="7">
                  <c:v>1</c:v>
                </c:pt>
                <c:pt idx="8">
                  <c:v>1</c:v>
                </c:pt>
                <c:pt idx="9">
                  <c:v>1</c:v>
                </c:pt>
                <c:pt idx="10">
                  <c:v>2</c:v>
                </c:pt>
              </c:numCache>
            </c:numRef>
          </c:val>
        </c:ser>
        <c:ser>
          <c:idx val="2"/>
          <c:order val="2"/>
          <c:tx>
            <c:strRef>
              <c:f>'summad vs tegevused'!$AA$4</c:f>
              <c:strCache>
                <c:ptCount val="1"/>
                <c:pt idx="0">
                  <c:v>10 001-50 000 €</c:v>
                </c:pt>
              </c:strCache>
            </c:strRef>
          </c:tx>
          <c:invertIfNegative val="0"/>
          <c:cat>
            <c:strRef>
              <c:f>'summad vs tegevused'!$X$5:$X$15</c:f>
              <c:strCache>
                <c:ptCount val="11"/>
                <c:pt idx="0">
                  <c:v>ujumiskoht välja ehitada</c:v>
                </c:pt>
                <c:pt idx="1">
                  <c:v>valgustuse uuendamine</c:v>
                </c:pt>
                <c:pt idx="2">
                  <c:v>maja multifunktsionaalseks muutmine</c:v>
                </c:pt>
                <c:pt idx="3">
                  <c:v>väiksemahuline ehitus</c:v>
                </c:pt>
                <c:pt idx="4">
                  <c:v>kanalisatsiooni paigaldus/renoveerimine</c:v>
                </c:pt>
                <c:pt idx="5">
                  <c:v>kinnistu korrashoid</c:v>
                </c:pt>
                <c:pt idx="6">
                  <c:v>küttesüsteemi paigaldus/remont</c:v>
                </c:pt>
                <c:pt idx="7">
                  <c:v>inventari soetamine</c:v>
                </c:pt>
                <c:pt idx="8">
                  <c:v>köögi rajamine</c:v>
                </c:pt>
                <c:pt idx="9">
                  <c:v>katusetööd</c:v>
                </c:pt>
                <c:pt idx="10">
                  <c:v>remont</c:v>
                </c:pt>
              </c:strCache>
            </c:strRef>
          </c:cat>
          <c:val>
            <c:numRef>
              <c:f>'summad vs tegevused'!$AA$5:$AA$15</c:f>
              <c:numCache>
                <c:formatCode>General</c:formatCode>
                <c:ptCount val="11"/>
                <c:pt idx="0">
                  <c:v>1</c:v>
                </c:pt>
                <c:pt idx="1">
                  <c:v>1</c:v>
                </c:pt>
                <c:pt idx="2">
                  <c:v>0</c:v>
                </c:pt>
                <c:pt idx="3">
                  <c:v>3</c:v>
                </c:pt>
                <c:pt idx="4">
                  <c:v>2</c:v>
                </c:pt>
                <c:pt idx="5">
                  <c:v>1</c:v>
                </c:pt>
                <c:pt idx="6">
                  <c:v>2</c:v>
                </c:pt>
                <c:pt idx="7">
                  <c:v>1</c:v>
                </c:pt>
                <c:pt idx="8">
                  <c:v>1</c:v>
                </c:pt>
                <c:pt idx="9">
                  <c:v>1</c:v>
                </c:pt>
                <c:pt idx="10">
                  <c:v>7</c:v>
                </c:pt>
              </c:numCache>
            </c:numRef>
          </c:val>
        </c:ser>
        <c:ser>
          <c:idx val="3"/>
          <c:order val="3"/>
          <c:tx>
            <c:strRef>
              <c:f>'summad vs tegevused'!$AB$4</c:f>
              <c:strCache>
                <c:ptCount val="1"/>
                <c:pt idx="0">
                  <c:v>50 001-100 000 €</c:v>
                </c:pt>
              </c:strCache>
            </c:strRef>
          </c:tx>
          <c:invertIfNegative val="0"/>
          <c:cat>
            <c:strRef>
              <c:f>'summad vs tegevused'!$X$5:$X$15</c:f>
              <c:strCache>
                <c:ptCount val="11"/>
                <c:pt idx="0">
                  <c:v>ujumiskoht välja ehitada</c:v>
                </c:pt>
                <c:pt idx="1">
                  <c:v>valgustuse uuendamine</c:v>
                </c:pt>
                <c:pt idx="2">
                  <c:v>maja multifunktsionaalseks muutmine</c:v>
                </c:pt>
                <c:pt idx="3">
                  <c:v>väiksemahuline ehitus</c:v>
                </c:pt>
                <c:pt idx="4">
                  <c:v>kanalisatsiooni paigaldus/renoveerimine</c:v>
                </c:pt>
                <c:pt idx="5">
                  <c:v>kinnistu korrashoid</c:v>
                </c:pt>
                <c:pt idx="6">
                  <c:v>küttesüsteemi paigaldus/remont</c:v>
                </c:pt>
                <c:pt idx="7">
                  <c:v>inventari soetamine</c:v>
                </c:pt>
                <c:pt idx="8">
                  <c:v>köögi rajamine</c:v>
                </c:pt>
                <c:pt idx="9">
                  <c:v>katusetööd</c:v>
                </c:pt>
                <c:pt idx="10">
                  <c:v>remont</c:v>
                </c:pt>
              </c:strCache>
            </c:strRef>
          </c:cat>
          <c:val>
            <c:numRef>
              <c:f>'summad vs tegevused'!$AB$5:$AB$15</c:f>
              <c:numCache>
                <c:formatCode>General</c:formatCode>
                <c:ptCount val="11"/>
                <c:pt idx="0">
                  <c:v>0</c:v>
                </c:pt>
                <c:pt idx="1">
                  <c:v>0</c:v>
                </c:pt>
                <c:pt idx="2">
                  <c:v>1</c:v>
                </c:pt>
                <c:pt idx="3">
                  <c:v>0</c:v>
                </c:pt>
                <c:pt idx="4">
                  <c:v>0</c:v>
                </c:pt>
                <c:pt idx="5">
                  <c:v>0</c:v>
                </c:pt>
                <c:pt idx="6">
                  <c:v>0</c:v>
                </c:pt>
                <c:pt idx="7">
                  <c:v>1</c:v>
                </c:pt>
                <c:pt idx="8">
                  <c:v>1</c:v>
                </c:pt>
                <c:pt idx="9">
                  <c:v>1</c:v>
                </c:pt>
                <c:pt idx="10">
                  <c:v>2</c:v>
                </c:pt>
              </c:numCache>
            </c:numRef>
          </c:val>
        </c:ser>
        <c:ser>
          <c:idx val="4"/>
          <c:order val="4"/>
          <c:tx>
            <c:strRef>
              <c:f>'summad vs tegevused'!$AC$4</c:f>
              <c:strCache>
                <c:ptCount val="1"/>
                <c:pt idx="0">
                  <c:v>üle 100 000 €</c:v>
                </c:pt>
              </c:strCache>
            </c:strRef>
          </c:tx>
          <c:invertIfNegative val="0"/>
          <c:cat>
            <c:strRef>
              <c:f>'summad vs tegevused'!$X$5:$X$15</c:f>
              <c:strCache>
                <c:ptCount val="11"/>
                <c:pt idx="0">
                  <c:v>ujumiskoht välja ehitada</c:v>
                </c:pt>
                <c:pt idx="1">
                  <c:v>valgustuse uuendamine</c:v>
                </c:pt>
                <c:pt idx="2">
                  <c:v>maja multifunktsionaalseks muutmine</c:v>
                </c:pt>
                <c:pt idx="3">
                  <c:v>väiksemahuline ehitus</c:v>
                </c:pt>
                <c:pt idx="4">
                  <c:v>kanalisatsiooni paigaldus/renoveerimine</c:v>
                </c:pt>
                <c:pt idx="5">
                  <c:v>kinnistu korrashoid</c:v>
                </c:pt>
                <c:pt idx="6">
                  <c:v>küttesüsteemi paigaldus/remont</c:v>
                </c:pt>
                <c:pt idx="7">
                  <c:v>inventari soetamine</c:v>
                </c:pt>
                <c:pt idx="8">
                  <c:v>köögi rajamine</c:v>
                </c:pt>
                <c:pt idx="9">
                  <c:v>katusetööd</c:v>
                </c:pt>
                <c:pt idx="10">
                  <c:v>remont</c:v>
                </c:pt>
              </c:strCache>
            </c:strRef>
          </c:cat>
          <c:val>
            <c:numRef>
              <c:f>'summad vs tegevused'!$AC$5:$AC$15</c:f>
              <c:numCache>
                <c:formatCode>General</c:formatCode>
                <c:ptCount val="11"/>
                <c:pt idx="0">
                  <c:v>0</c:v>
                </c:pt>
                <c:pt idx="1">
                  <c:v>0</c:v>
                </c:pt>
                <c:pt idx="2">
                  <c:v>0</c:v>
                </c:pt>
                <c:pt idx="3">
                  <c:v>0</c:v>
                </c:pt>
                <c:pt idx="4">
                  <c:v>0</c:v>
                </c:pt>
                <c:pt idx="5">
                  <c:v>1</c:v>
                </c:pt>
                <c:pt idx="6">
                  <c:v>1</c:v>
                </c:pt>
                <c:pt idx="7">
                  <c:v>0</c:v>
                </c:pt>
                <c:pt idx="8">
                  <c:v>1</c:v>
                </c:pt>
                <c:pt idx="9">
                  <c:v>1</c:v>
                </c:pt>
                <c:pt idx="10">
                  <c:v>3</c:v>
                </c:pt>
              </c:numCache>
            </c:numRef>
          </c:val>
        </c:ser>
        <c:dLbls>
          <c:showLegendKey val="0"/>
          <c:showVal val="0"/>
          <c:showCatName val="0"/>
          <c:showSerName val="0"/>
          <c:showPercent val="0"/>
          <c:showBubbleSize val="0"/>
        </c:dLbls>
        <c:gapWidth val="150"/>
        <c:overlap val="100"/>
        <c:axId val="51000832"/>
        <c:axId val="51002368"/>
      </c:barChart>
      <c:catAx>
        <c:axId val="51000832"/>
        <c:scaling>
          <c:orientation val="minMax"/>
        </c:scaling>
        <c:delete val="0"/>
        <c:axPos val="l"/>
        <c:numFmt formatCode="General" sourceLinked="0"/>
        <c:majorTickMark val="out"/>
        <c:minorTickMark val="none"/>
        <c:tickLblPos val="nextTo"/>
        <c:crossAx val="51002368"/>
        <c:crosses val="autoZero"/>
        <c:auto val="1"/>
        <c:lblAlgn val="ctr"/>
        <c:lblOffset val="100"/>
        <c:noMultiLvlLbl val="0"/>
      </c:catAx>
      <c:valAx>
        <c:axId val="51002368"/>
        <c:scaling>
          <c:orientation val="minMax"/>
        </c:scaling>
        <c:delete val="0"/>
        <c:axPos val="b"/>
        <c:majorGridlines/>
        <c:numFmt formatCode="General" sourceLinked="1"/>
        <c:majorTickMark val="out"/>
        <c:minorTickMark val="none"/>
        <c:tickLblPos val="nextTo"/>
        <c:crossAx val="51000832"/>
        <c:crosses val="autoZero"/>
        <c:crossBetween val="between"/>
      </c:valAx>
    </c:plotArea>
    <c:legend>
      <c:legendPos val="b"/>
      <c:overlay val="0"/>
    </c:legend>
    <c:plotVisOnly val="1"/>
    <c:dispBlanksAs val="gap"/>
    <c:showDLblsOverMax val="0"/>
  </c:chart>
  <c:txPr>
    <a:bodyPr/>
    <a:lstStyle/>
    <a:p>
      <a:pPr>
        <a:defRPr sz="1400"/>
      </a:pPr>
      <a:endParaRPr lang="et-E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Leht1!$B$1</c:f>
              <c:strCache>
                <c:ptCount val="1"/>
                <c:pt idx="0">
                  <c:v>Müük</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Leht1!$A$2:$A$5</c:f>
              <c:strCache>
                <c:ptCount val="4"/>
                <c:pt idx="0">
                  <c:v>KOV</c:v>
                </c:pt>
                <c:pt idx="1">
                  <c:v>MTÜ</c:v>
                </c:pt>
                <c:pt idx="2">
                  <c:v>KOV+MTÜ</c:v>
                </c:pt>
                <c:pt idx="3">
                  <c:v>seltsing</c:v>
                </c:pt>
              </c:strCache>
            </c:strRef>
          </c:cat>
          <c:val>
            <c:numRef>
              <c:f>Leht1!$B$2:$B$5</c:f>
              <c:numCache>
                <c:formatCode>General</c:formatCode>
                <c:ptCount val="4"/>
                <c:pt idx="0">
                  <c:v>27</c:v>
                </c:pt>
                <c:pt idx="1">
                  <c:v>18</c:v>
                </c:pt>
                <c:pt idx="2">
                  <c:v>6</c:v>
                </c:pt>
                <c:pt idx="3">
                  <c:v>2</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a:pPr>
      <a:endParaRPr lang="et-E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'summad vs tegevused'!$R$63</c:f>
              <c:strCache>
                <c:ptCount val="1"/>
                <c:pt idx="0">
                  <c:v>kuni 5 000 €</c:v>
                </c:pt>
              </c:strCache>
            </c:strRef>
          </c:tx>
          <c:invertIfNegative val="0"/>
          <c:cat>
            <c:strRef>
              <c:f>'summad vs tegevused'!$Q$64:$Q$72</c:f>
              <c:strCache>
                <c:ptCount val="9"/>
                <c:pt idx="0">
                  <c:v>näituste korraldamine</c:v>
                </c:pt>
                <c:pt idx="1">
                  <c:v>turismialased tegevused</c:v>
                </c:pt>
                <c:pt idx="2">
                  <c:v>koolitused</c:v>
                </c:pt>
                <c:pt idx="3">
                  <c:v>trükiste välja andmine</c:v>
                </c:pt>
                <c:pt idx="4">
                  <c:v>toiduteemalised õpitoad</c:v>
                </c:pt>
                <c:pt idx="5">
                  <c:v>müügikoha avamine</c:v>
                </c:pt>
                <c:pt idx="6">
                  <c:v>ruumirent</c:v>
                </c:pt>
                <c:pt idx="7">
                  <c:v>ürituste korraldamine</c:v>
                </c:pt>
                <c:pt idx="8">
                  <c:v>huviringide mitmekesistamine</c:v>
                </c:pt>
              </c:strCache>
            </c:strRef>
          </c:cat>
          <c:val>
            <c:numRef>
              <c:f>'summad vs tegevused'!$R$64:$R$72</c:f>
              <c:numCache>
                <c:formatCode>General</c:formatCode>
                <c:ptCount val="9"/>
                <c:pt idx="0">
                  <c:v>1</c:v>
                </c:pt>
                <c:pt idx="1">
                  <c:v>0</c:v>
                </c:pt>
                <c:pt idx="2">
                  <c:v>1</c:v>
                </c:pt>
                <c:pt idx="3">
                  <c:v>1</c:v>
                </c:pt>
                <c:pt idx="4">
                  <c:v>1</c:v>
                </c:pt>
                <c:pt idx="5">
                  <c:v>1</c:v>
                </c:pt>
                <c:pt idx="6">
                  <c:v>2</c:v>
                </c:pt>
                <c:pt idx="7">
                  <c:v>3</c:v>
                </c:pt>
                <c:pt idx="8">
                  <c:v>3</c:v>
                </c:pt>
              </c:numCache>
            </c:numRef>
          </c:val>
        </c:ser>
        <c:ser>
          <c:idx val="1"/>
          <c:order val="1"/>
          <c:tx>
            <c:strRef>
              <c:f>'summad vs tegevused'!$S$63</c:f>
              <c:strCache>
                <c:ptCount val="1"/>
                <c:pt idx="0">
                  <c:v>5 001-10 000 €</c:v>
                </c:pt>
              </c:strCache>
            </c:strRef>
          </c:tx>
          <c:invertIfNegative val="0"/>
          <c:cat>
            <c:strRef>
              <c:f>'summad vs tegevused'!$Q$64:$Q$72</c:f>
              <c:strCache>
                <c:ptCount val="9"/>
                <c:pt idx="0">
                  <c:v>näituste korraldamine</c:v>
                </c:pt>
                <c:pt idx="1">
                  <c:v>turismialased tegevused</c:v>
                </c:pt>
                <c:pt idx="2">
                  <c:v>koolitused</c:v>
                </c:pt>
                <c:pt idx="3">
                  <c:v>trükiste välja andmine</c:v>
                </c:pt>
                <c:pt idx="4">
                  <c:v>toiduteemalised õpitoad</c:v>
                </c:pt>
                <c:pt idx="5">
                  <c:v>müügikoha avamine</c:v>
                </c:pt>
                <c:pt idx="6">
                  <c:v>ruumirent</c:v>
                </c:pt>
                <c:pt idx="7">
                  <c:v>ürituste korraldamine</c:v>
                </c:pt>
                <c:pt idx="8">
                  <c:v>huviringide mitmekesistamine</c:v>
                </c:pt>
              </c:strCache>
            </c:strRef>
          </c:cat>
          <c:val>
            <c:numRef>
              <c:f>'summad vs tegevused'!$S$64:$S$72</c:f>
              <c:numCache>
                <c:formatCode>General</c:formatCode>
                <c:ptCount val="9"/>
                <c:pt idx="0">
                  <c:v>0</c:v>
                </c:pt>
                <c:pt idx="1">
                  <c:v>2</c:v>
                </c:pt>
                <c:pt idx="2">
                  <c:v>0</c:v>
                </c:pt>
                <c:pt idx="3">
                  <c:v>0</c:v>
                </c:pt>
                <c:pt idx="4">
                  <c:v>0</c:v>
                </c:pt>
                <c:pt idx="5">
                  <c:v>1</c:v>
                </c:pt>
                <c:pt idx="6">
                  <c:v>0</c:v>
                </c:pt>
                <c:pt idx="7">
                  <c:v>2</c:v>
                </c:pt>
                <c:pt idx="8">
                  <c:v>2</c:v>
                </c:pt>
              </c:numCache>
            </c:numRef>
          </c:val>
        </c:ser>
        <c:ser>
          <c:idx val="2"/>
          <c:order val="2"/>
          <c:tx>
            <c:strRef>
              <c:f>'summad vs tegevused'!$T$63</c:f>
              <c:strCache>
                <c:ptCount val="1"/>
                <c:pt idx="0">
                  <c:v>10 001-50 000 €</c:v>
                </c:pt>
              </c:strCache>
            </c:strRef>
          </c:tx>
          <c:invertIfNegative val="0"/>
          <c:cat>
            <c:strRef>
              <c:f>'summad vs tegevused'!$Q$64:$Q$72</c:f>
              <c:strCache>
                <c:ptCount val="9"/>
                <c:pt idx="0">
                  <c:v>näituste korraldamine</c:v>
                </c:pt>
                <c:pt idx="1">
                  <c:v>turismialased tegevused</c:v>
                </c:pt>
                <c:pt idx="2">
                  <c:v>koolitused</c:v>
                </c:pt>
                <c:pt idx="3">
                  <c:v>trükiste välja andmine</c:v>
                </c:pt>
                <c:pt idx="4">
                  <c:v>toiduteemalised õpitoad</c:v>
                </c:pt>
                <c:pt idx="5">
                  <c:v>müügikoha avamine</c:v>
                </c:pt>
                <c:pt idx="6">
                  <c:v>ruumirent</c:v>
                </c:pt>
                <c:pt idx="7">
                  <c:v>ürituste korraldamine</c:v>
                </c:pt>
                <c:pt idx="8">
                  <c:v>huviringide mitmekesistamine</c:v>
                </c:pt>
              </c:strCache>
            </c:strRef>
          </c:cat>
          <c:val>
            <c:numRef>
              <c:f>'summad vs tegevused'!$T$64:$T$72</c:f>
              <c:numCache>
                <c:formatCode>General</c:formatCode>
                <c:ptCount val="9"/>
                <c:pt idx="0">
                  <c:v>0</c:v>
                </c:pt>
                <c:pt idx="1">
                  <c:v>0</c:v>
                </c:pt>
                <c:pt idx="2">
                  <c:v>1</c:v>
                </c:pt>
                <c:pt idx="3">
                  <c:v>1</c:v>
                </c:pt>
                <c:pt idx="4">
                  <c:v>1</c:v>
                </c:pt>
                <c:pt idx="5">
                  <c:v>1</c:v>
                </c:pt>
                <c:pt idx="6">
                  <c:v>1</c:v>
                </c:pt>
                <c:pt idx="7">
                  <c:v>4</c:v>
                </c:pt>
                <c:pt idx="8">
                  <c:v>6</c:v>
                </c:pt>
              </c:numCache>
            </c:numRef>
          </c:val>
        </c:ser>
        <c:ser>
          <c:idx val="3"/>
          <c:order val="3"/>
          <c:tx>
            <c:strRef>
              <c:f>'summad vs tegevused'!$U$63</c:f>
              <c:strCache>
                <c:ptCount val="1"/>
                <c:pt idx="0">
                  <c:v>50 001-100 000 €</c:v>
                </c:pt>
              </c:strCache>
            </c:strRef>
          </c:tx>
          <c:invertIfNegative val="0"/>
          <c:cat>
            <c:strRef>
              <c:f>'summad vs tegevused'!$Q$64:$Q$72</c:f>
              <c:strCache>
                <c:ptCount val="9"/>
                <c:pt idx="0">
                  <c:v>näituste korraldamine</c:v>
                </c:pt>
                <c:pt idx="1">
                  <c:v>turismialased tegevused</c:v>
                </c:pt>
                <c:pt idx="2">
                  <c:v>koolitused</c:v>
                </c:pt>
                <c:pt idx="3">
                  <c:v>trükiste välja andmine</c:v>
                </c:pt>
                <c:pt idx="4">
                  <c:v>toiduteemalised õpitoad</c:v>
                </c:pt>
                <c:pt idx="5">
                  <c:v>müügikoha avamine</c:v>
                </c:pt>
                <c:pt idx="6">
                  <c:v>ruumirent</c:v>
                </c:pt>
                <c:pt idx="7">
                  <c:v>ürituste korraldamine</c:v>
                </c:pt>
                <c:pt idx="8">
                  <c:v>huviringide mitmekesistamine</c:v>
                </c:pt>
              </c:strCache>
            </c:strRef>
          </c:cat>
          <c:val>
            <c:numRef>
              <c:f>'summad vs tegevused'!$U$64:$U$72</c:f>
              <c:numCache>
                <c:formatCode>General</c:formatCode>
                <c:ptCount val="9"/>
                <c:pt idx="0">
                  <c:v>0</c:v>
                </c:pt>
                <c:pt idx="1">
                  <c:v>0</c:v>
                </c:pt>
                <c:pt idx="2">
                  <c:v>0</c:v>
                </c:pt>
                <c:pt idx="3">
                  <c:v>0</c:v>
                </c:pt>
                <c:pt idx="4">
                  <c:v>1</c:v>
                </c:pt>
                <c:pt idx="5">
                  <c:v>0</c:v>
                </c:pt>
                <c:pt idx="6">
                  <c:v>1</c:v>
                </c:pt>
                <c:pt idx="7">
                  <c:v>0</c:v>
                </c:pt>
                <c:pt idx="8">
                  <c:v>2</c:v>
                </c:pt>
              </c:numCache>
            </c:numRef>
          </c:val>
        </c:ser>
        <c:ser>
          <c:idx val="4"/>
          <c:order val="4"/>
          <c:tx>
            <c:strRef>
              <c:f>'summad vs tegevused'!$V$63</c:f>
              <c:strCache>
                <c:ptCount val="1"/>
                <c:pt idx="0">
                  <c:v>üle 100 000 €</c:v>
                </c:pt>
              </c:strCache>
            </c:strRef>
          </c:tx>
          <c:invertIfNegative val="0"/>
          <c:cat>
            <c:strRef>
              <c:f>'summad vs tegevused'!$Q$64:$Q$72</c:f>
              <c:strCache>
                <c:ptCount val="9"/>
                <c:pt idx="0">
                  <c:v>näituste korraldamine</c:v>
                </c:pt>
                <c:pt idx="1">
                  <c:v>turismialased tegevused</c:v>
                </c:pt>
                <c:pt idx="2">
                  <c:v>koolitused</c:v>
                </c:pt>
                <c:pt idx="3">
                  <c:v>trükiste välja andmine</c:v>
                </c:pt>
                <c:pt idx="4">
                  <c:v>toiduteemalised õpitoad</c:v>
                </c:pt>
                <c:pt idx="5">
                  <c:v>müügikoha avamine</c:v>
                </c:pt>
                <c:pt idx="6">
                  <c:v>ruumirent</c:v>
                </c:pt>
                <c:pt idx="7">
                  <c:v>ürituste korraldamine</c:v>
                </c:pt>
                <c:pt idx="8">
                  <c:v>huviringide mitmekesistamine</c:v>
                </c:pt>
              </c:strCache>
            </c:strRef>
          </c:cat>
          <c:val>
            <c:numRef>
              <c:f>'summad vs tegevused'!$V$64:$V$72</c:f>
              <c:numCache>
                <c:formatCode>General</c:formatCode>
                <c:ptCount val="9"/>
                <c:pt idx="0">
                  <c:v>0</c:v>
                </c:pt>
                <c:pt idx="1">
                  <c:v>0</c:v>
                </c:pt>
                <c:pt idx="2">
                  <c:v>0</c:v>
                </c:pt>
                <c:pt idx="3">
                  <c:v>0</c:v>
                </c:pt>
                <c:pt idx="4">
                  <c:v>0</c:v>
                </c:pt>
                <c:pt idx="5">
                  <c:v>0</c:v>
                </c:pt>
                <c:pt idx="6">
                  <c:v>0</c:v>
                </c:pt>
                <c:pt idx="7">
                  <c:v>0</c:v>
                </c:pt>
                <c:pt idx="8">
                  <c:v>2</c:v>
                </c:pt>
              </c:numCache>
            </c:numRef>
          </c:val>
        </c:ser>
        <c:dLbls>
          <c:showLegendKey val="0"/>
          <c:showVal val="0"/>
          <c:showCatName val="0"/>
          <c:showSerName val="0"/>
          <c:showPercent val="0"/>
          <c:showBubbleSize val="0"/>
        </c:dLbls>
        <c:gapWidth val="150"/>
        <c:overlap val="100"/>
        <c:axId val="51126272"/>
        <c:axId val="51127808"/>
      </c:barChart>
      <c:catAx>
        <c:axId val="51126272"/>
        <c:scaling>
          <c:orientation val="minMax"/>
        </c:scaling>
        <c:delete val="0"/>
        <c:axPos val="l"/>
        <c:numFmt formatCode="General" sourceLinked="0"/>
        <c:majorTickMark val="out"/>
        <c:minorTickMark val="none"/>
        <c:tickLblPos val="nextTo"/>
        <c:crossAx val="51127808"/>
        <c:crosses val="autoZero"/>
        <c:auto val="1"/>
        <c:lblAlgn val="ctr"/>
        <c:lblOffset val="100"/>
        <c:noMultiLvlLbl val="0"/>
      </c:catAx>
      <c:valAx>
        <c:axId val="51127808"/>
        <c:scaling>
          <c:orientation val="minMax"/>
        </c:scaling>
        <c:delete val="0"/>
        <c:axPos val="b"/>
        <c:majorGridlines/>
        <c:numFmt formatCode="General" sourceLinked="1"/>
        <c:majorTickMark val="out"/>
        <c:minorTickMark val="none"/>
        <c:tickLblPos val="nextTo"/>
        <c:crossAx val="51126272"/>
        <c:crosses val="autoZero"/>
        <c:crossBetween val="between"/>
      </c:valAx>
    </c:plotArea>
    <c:legend>
      <c:legendPos val="b"/>
      <c:overlay val="0"/>
    </c:legend>
    <c:plotVisOnly val="1"/>
    <c:dispBlanksAs val="gap"/>
    <c:showDLblsOverMax val="0"/>
  </c:chart>
  <c:txPr>
    <a:bodyPr/>
    <a:lstStyle/>
    <a:p>
      <a:pPr>
        <a:defRPr sz="1600"/>
      </a:pPr>
      <a:endParaRPr lang="et-E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Leht1!$B$1</c:f>
              <c:strCache>
                <c:ptCount val="1"/>
                <c:pt idx="0">
                  <c:v>Müük</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Leht1!$A$2:$A$5</c:f>
              <c:strCache>
                <c:ptCount val="4"/>
                <c:pt idx="0">
                  <c:v>tihe koostöö</c:v>
                </c:pt>
                <c:pt idx="1">
                  <c:v>piisav koostöö</c:v>
                </c:pt>
                <c:pt idx="2">
                  <c:v>vähene koostöö</c:v>
                </c:pt>
                <c:pt idx="3">
                  <c:v>ei tee koostööd</c:v>
                </c:pt>
              </c:strCache>
            </c:strRef>
          </c:cat>
          <c:val>
            <c:numRef>
              <c:f>Leht1!$B$2:$B$5</c:f>
              <c:numCache>
                <c:formatCode>General</c:formatCode>
                <c:ptCount val="4"/>
                <c:pt idx="0">
                  <c:v>15</c:v>
                </c:pt>
                <c:pt idx="1">
                  <c:v>19</c:v>
                </c:pt>
                <c:pt idx="2">
                  <c:v>6</c:v>
                </c:pt>
                <c:pt idx="3">
                  <c:v>1</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t-E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Sheet1!$BH$455:$BH$469</c:f>
              <c:strCache>
                <c:ptCount val="15"/>
                <c:pt idx="0">
                  <c:v>külaskäigud</c:v>
                </c:pt>
                <c:pt idx="1">
                  <c:v>arutelud</c:v>
                </c:pt>
                <c:pt idx="2">
                  <c:v>laadad</c:v>
                </c:pt>
                <c:pt idx="3">
                  <c:v>majutus</c:v>
                </c:pt>
                <c:pt idx="4">
                  <c:v>jahindus</c:v>
                </c:pt>
                <c:pt idx="5">
                  <c:v>rahvakunst</c:v>
                </c:pt>
                <c:pt idx="6">
                  <c:v>seadmete ja ruumirent</c:v>
                </c:pt>
                <c:pt idx="7">
                  <c:v>näitused</c:v>
                </c:pt>
                <c:pt idx="8">
                  <c:v>kogukonnaköök</c:v>
                </c:pt>
                <c:pt idx="9">
                  <c:v>projektide kirjutamine</c:v>
                </c:pt>
                <c:pt idx="10">
                  <c:v>ajalooalaste materjalide kogumine</c:v>
                </c:pt>
                <c:pt idx="11">
                  <c:v>huviringid</c:v>
                </c:pt>
                <c:pt idx="12">
                  <c:v>koolitused</c:v>
                </c:pt>
                <c:pt idx="13">
                  <c:v>kogemuste vahetamine</c:v>
                </c:pt>
                <c:pt idx="14">
                  <c:v>üritused</c:v>
                </c:pt>
              </c:strCache>
            </c:strRef>
          </c:cat>
          <c:val>
            <c:numRef>
              <c:f>Sheet1!$BI$455:$BI$469</c:f>
              <c:numCache>
                <c:formatCode>General</c:formatCode>
                <c:ptCount val="15"/>
                <c:pt idx="0">
                  <c:v>1</c:v>
                </c:pt>
                <c:pt idx="1">
                  <c:v>1</c:v>
                </c:pt>
                <c:pt idx="2">
                  <c:v>1</c:v>
                </c:pt>
                <c:pt idx="3">
                  <c:v>1</c:v>
                </c:pt>
                <c:pt idx="4">
                  <c:v>1</c:v>
                </c:pt>
                <c:pt idx="5">
                  <c:v>2</c:v>
                </c:pt>
                <c:pt idx="6">
                  <c:v>2</c:v>
                </c:pt>
                <c:pt idx="7">
                  <c:v>2</c:v>
                </c:pt>
                <c:pt idx="8">
                  <c:v>2</c:v>
                </c:pt>
                <c:pt idx="9">
                  <c:v>2</c:v>
                </c:pt>
                <c:pt idx="10">
                  <c:v>2</c:v>
                </c:pt>
                <c:pt idx="11">
                  <c:v>3</c:v>
                </c:pt>
                <c:pt idx="12">
                  <c:v>5</c:v>
                </c:pt>
                <c:pt idx="13">
                  <c:v>5</c:v>
                </c:pt>
                <c:pt idx="14">
                  <c:v>21</c:v>
                </c:pt>
              </c:numCache>
            </c:numRef>
          </c:val>
        </c:ser>
        <c:dLbls>
          <c:showLegendKey val="0"/>
          <c:showVal val="0"/>
          <c:showCatName val="0"/>
          <c:showSerName val="0"/>
          <c:showPercent val="0"/>
          <c:showBubbleSize val="0"/>
        </c:dLbls>
        <c:gapWidth val="150"/>
        <c:axId val="51203072"/>
        <c:axId val="51213056"/>
      </c:barChart>
      <c:catAx>
        <c:axId val="51203072"/>
        <c:scaling>
          <c:orientation val="minMax"/>
        </c:scaling>
        <c:delete val="0"/>
        <c:axPos val="l"/>
        <c:numFmt formatCode="General" sourceLinked="0"/>
        <c:majorTickMark val="out"/>
        <c:minorTickMark val="none"/>
        <c:tickLblPos val="nextTo"/>
        <c:crossAx val="51213056"/>
        <c:crosses val="autoZero"/>
        <c:auto val="1"/>
        <c:lblAlgn val="ctr"/>
        <c:lblOffset val="100"/>
        <c:noMultiLvlLbl val="0"/>
      </c:catAx>
      <c:valAx>
        <c:axId val="51213056"/>
        <c:scaling>
          <c:orientation val="minMax"/>
        </c:scaling>
        <c:delete val="0"/>
        <c:axPos val="b"/>
        <c:majorGridlines/>
        <c:numFmt formatCode="General" sourceLinked="1"/>
        <c:majorTickMark val="out"/>
        <c:minorTickMark val="none"/>
        <c:tickLblPos val="nextTo"/>
        <c:crossAx val="51203072"/>
        <c:crosses val="autoZero"/>
        <c:crossBetween val="between"/>
      </c:valAx>
    </c:plotArea>
    <c:plotVisOnly val="1"/>
    <c:dispBlanksAs val="gap"/>
    <c:showDLblsOverMax val="0"/>
  </c:chart>
  <c:txPr>
    <a:bodyPr/>
    <a:lstStyle/>
    <a:p>
      <a:pPr>
        <a:defRPr sz="1500"/>
      </a:pPr>
      <a:endParaRPr lang="et-E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2"/>
              <c:layout>
                <c:manualLayout>
                  <c:x val="0.16680628285481627"/>
                  <c:y val="0.21354384364016263"/>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'koostöö tulemuslikkus'!$E$3:$E$7</c:f>
              <c:strCache>
                <c:ptCount val="5"/>
                <c:pt idx="0">
                  <c:v>väga hea </c:v>
                </c:pt>
                <c:pt idx="1">
                  <c:v>hea</c:v>
                </c:pt>
                <c:pt idx="2">
                  <c:v>rahuldav</c:v>
                </c:pt>
                <c:pt idx="3">
                  <c:v>kesine</c:v>
                </c:pt>
                <c:pt idx="4">
                  <c:v>puudulik</c:v>
                </c:pt>
              </c:strCache>
            </c:strRef>
          </c:cat>
          <c:val>
            <c:numRef>
              <c:f>'koostöö tulemuslikkus'!$F$3:$F$7</c:f>
              <c:numCache>
                <c:formatCode>General</c:formatCode>
                <c:ptCount val="5"/>
                <c:pt idx="0">
                  <c:v>5</c:v>
                </c:pt>
                <c:pt idx="1">
                  <c:v>10</c:v>
                </c:pt>
                <c:pt idx="2">
                  <c:v>7</c:v>
                </c:pt>
                <c:pt idx="3">
                  <c:v>8</c:v>
                </c:pt>
                <c:pt idx="4">
                  <c:v>1</c:v>
                </c:pt>
              </c:numCache>
            </c:numRef>
          </c:val>
        </c:ser>
        <c:dLbls>
          <c:showLegendKey val="0"/>
          <c:showVal val="1"/>
          <c:showCatName val="1"/>
          <c:showSerName val="0"/>
          <c:showPercent val="0"/>
          <c:showBubbleSize val="0"/>
          <c:showLeaderLines val="1"/>
        </c:dLbls>
        <c:firstSliceAng val="94"/>
      </c:pieChart>
    </c:plotArea>
    <c:plotVisOnly val="1"/>
    <c:dispBlanksAs val="zero"/>
    <c:showDLblsOverMax val="0"/>
  </c:chart>
  <c:txPr>
    <a:bodyPr/>
    <a:lstStyle/>
    <a:p>
      <a:pPr>
        <a:defRPr sz="1600"/>
      </a:pPr>
      <a:endParaRPr lang="et-E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Sheet1!$BM$455:$BM$466</c:f>
              <c:strCache>
                <c:ptCount val="12"/>
                <c:pt idx="0">
                  <c:v>vastastikused külaskäigud</c:v>
                </c:pt>
                <c:pt idx="1">
                  <c:v>õppekäik</c:v>
                </c:pt>
                <c:pt idx="2">
                  <c:v>võistlused</c:v>
                </c:pt>
                <c:pt idx="3">
                  <c:v>vaba aja tegevused</c:v>
                </c:pt>
                <c:pt idx="4">
                  <c:v>moodustada ümarlaud</c:v>
                </c:pt>
                <c:pt idx="5">
                  <c:v>huviringid</c:v>
                </c:pt>
                <c:pt idx="6">
                  <c:v>ajaloomaterjalide kogumine</c:v>
                </c:pt>
                <c:pt idx="7">
                  <c:v>kultuur</c:v>
                </c:pt>
                <c:pt idx="8">
                  <c:v>kogemuste vahetamine</c:v>
                </c:pt>
                <c:pt idx="9">
                  <c:v>ühisturundus</c:v>
                </c:pt>
                <c:pt idx="10">
                  <c:v>koolitused</c:v>
                </c:pt>
                <c:pt idx="11">
                  <c:v>üritused</c:v>
                </c:pt>
              </c:strCache>
            </c:strRef>
          </c:cat>
          <c:val>
            <c:numRef>
              <c:f>Sheet1!$BN$455:$BN$466</c:f>
              <c:numCache>
                <c:formatCode>General</c:formatCode>
                <c:ptCount val="12"/>
                <c:pt idx="0">
                  <c:v>1</c:v>
                </c:pt>
                <c:pt idx="1">
                  <c:v>1</c:v>
                </c:pt>
                <c:pt idx="2">
                  <c:v>1</c:v>
                </c:pt>
                <c:pt idx="3">
                  <c:v>1</c:v>
                </c:pt>
                <c:pt idx="4">
                  <c:v>2</c:v>
                </c:pt>
                <c:pt idx="5">
                  <c:v>2</c:v>
                </c:pt>
                <c:pt idx="6">
                  <c:v>2</c:v>
                </c:pt>
                <c:pt idx="7">
                  <c:v>3</c:v>
                </c:pt>
                <c:pt idx="8">
                  <c:v>4</c:v>
                </c:pt>
                <c:pt idx="9">
                  <c:v>4</c:v>
                </c:pt>
                <c:pt idx="10">
                  <c:v>5</c:v>
                </c:pt>
                <c:pt idx="11">
                  <c:v>10</c:v>
                </c:pt>
              </c:numCache>
            </c:numRef>
          </c:val>
        </c:ser>
        <c:dLbls>
          <c:showLegendKey val="0"/>
          <c:showVal val="0"/>
          <c:showCatName val="0"/>
          <c:showSerName val="0"/>
          <c:showPercent val="0"/>
          <c:showBubbleSize val="0"/>
        </c:dLbls>
        <c:gapWidth val="150"/>
        <c:axId val="49592192"/>
        <c:axId val="49593728"/>
      </c:barChart>
      <c:catAx>
        <c:axId val="49592192"/>
        <c:scaling>
          <c:orientation val="minMax"/>
        </c:scaling>
        <c:delete val="0"/>
        <c:axPos val="l"/>
        <c:numFmt formatCode="General" sourceLinked="0"/>
        <c:majorTickMark val="out"/>
        <c:minorTickMark val="none"/>
        <c:tickLblPos val="nextTo"/>
        <c:crossAx val="49593728"/>
        <c:crosses val="autoZero"/>
        <c:auto val="1"/>
        <c:lblAlgn val="ctr"/>
        <c:lblOffset val="100"/>
        <c:noMultiLvlLbl val="0"/>
      </c:catAx>
      <c:valAx>
        <c:axId val="49593728"/>
        <c:scaling>
          <c:orientation val="minMax"/>
        </c:scaling>
        <c:delete val="0"/>
        <c:axPos val="b"/>
        <c:majorGridlines/>
        <c:numFmt formatCode="General" sourceLinked="1"/>
        <c:majorTickMark val="out"/>
        <c:minorTickMark val="none"/>
        <c:tickLblPos val="nextTo"/>
        <c:crossAx val="49592192"/>
        <c:crosses val="autoZero"/>
        <c:crossBetween val="between"/>
      </c:valAx>
    </c:plotArea>
    <c:plotVisOnly val="1"/>
    <c:dispBlanksAs val="gap"/>
    <c:showDLblsOverMax val="0"/>
  </c:chart>
  <c:txPr>
    <a:bodyPr/>
    <a:lstStyle/>
    <a:p>
      <a:pPr>
        <a:defRPr sz="1600"/>
      </a:pPr>
      <a:endParaRPr lang="et-E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Sheet1!$G$893</c:f>
              <c:strCache>
                <c:ptCount val="1"/>
                <c:pt idx="0">
                  <c:v>seltsimaja kasutajaskonna suurendamine on oluline</c:v>
                </c:pt>
              </c:strCache>
            </c:strRef>
          </c:tx>
          <c:invertIfNegative val="0"/>
          <c:cat>
            <c:strRef>
              <c:f>Sheet1!$F$894:$F$902</c:f>
              <c:strCache>
                <c:ptCount val="9"/>
                <c:pt idx="0">
                  <c:v>1-9</c:v>
                </c:pt>
                <c:pt idx="1">
                  <c:v>10-39</c:v>
                </c:pt>
                <c:pt idx="2">
                  <c:v>40-79</c:v>
                </c:pt>
                <c:pt idx="3">
                  <c:v>80-149</c:v>
                </c:pt>
                <c:pt idx="4">
                  <c:v>150-200</c:v>
                </c:pt>
                <c:pt idx="5">
                  <c:v>201-300</c:v>
                </c:pt>
                <c:pt idx="6">
                  <c:v>301-500</c:v>
                </c:pt>
                <c:pt idx="7">
                  <c:v>501-1000</c:v>
                </c:pt>
                <c:pt idx="8">
                  <c:v>üle 1000</c:v>
                </c:pt>
              </c:strCache>
            </c:strRef>
          </c:cat>
          <c:val>
            <c:numRef>
              <c:f>Sheet1!$G$894:$G$902</c:f>
              <c:numCache>
                <c:formatCode>###0</c:formatCode>
                <c:ptCount val="9"/>
                <c:pt idx="0">
                  <c:v>1</c:v>
                </c:pt>
                <c:pt idx="1">
                  <c:v>4</c:v>
                </c:pt>
                <c:pt idx="2">
                  <c:v>2</c:v>
                </c:pt>
                <c:pt idx="3">
                  <c:v>2</c:v>
                </c:pt>
                <c:pt idx="4">
                  <c:v>4</c:v>
                </c:pt>
                <c:pt idx="5">
                  <c:v>3</c:v>
                </c:pt>
                <c:pt idx="6">
                  <c:v>2</c:v>
                </c:pt>
                <c:pt idx="7">
                  <c:v>5</c:v>
                </c:pt>
                <c:pt idx="8">
                  <c:v>7</c:v>
                </c:pt>
              </c:numCache>
            </c:numRef>
          </c:val>
        </c:ser>
        <c:ser>
          <c:idx val="1"/>
          <c:order val="1"/>
          <c:tx>
            <c:strRef>
              <c:f>Sheet1!$H$893</c:f>
              <c:strCache>
                <c:ptCount val="1"/>
                <c:pt idx="0">
                  <c:v>seltsimaja kasutajaskonna suurendamine ei ole oluline</c:v>
                </c:pt>
              </c:strCache>
            </c:strRef>
          </c:tx>
          <c:invertIfNegative val="0"/>
          <c:cat>
            <c:strRef>
              <c:f>Sheet1!$F$894:$F$902</c:f>
              <c:strCache>
                <c:ptCount val="9"/>
                <c:pt idx="0">
                  <c:v>1-9</c:v>
                </c:pt>
                <c:pt idx="1">
                  <c:v>10-39</c:v>
                </c:pt>
                <c:pt idx="2">
                  <c:v>40-79</c:v>
                </c:pt>
                <c:pt idx="3">
                  <c:v>80-149</c:v>
                </c:pt>
                <c:pt idx="4">
                  <c:v>150-200</c:v>
                </c:pt>
                <c:pt idx="5">
                  <c:v>201-300</c:v>
                </c:pt>
                <c:pt idx="6">
                  <c:v>301-500</c:v>
                </c:pt>
                <c:pt idx="7">
                  <c:v>501-1000</c:v>
                </c:pt>
                <c:pt idx="8">
                  <c:v>üle 1000</c:v>
                </c:pt>
              </c:strCache>
            </c:strRef>
          </c:cat>
          <c:val>
            <c:numRef>
              <c:f>Sheet1!$H$894:$H$902</c:f>
              <c:numCache>
                <c:formatCode>###0</c:formatCode>
                <c:ptCount val="9"/>
                <c:pt idx="0">
                  <c:v>1</c:v>
                </c:pt>
                <c:pt idx="1">
                  <c:v>0</c:v>
                </c:pt>
                <c:pt idx="2">
                  <c:v>3</c:v>
                </c:pt>
                <c:pt idx="3">
                  <c:v>1</c:v>
                </c:pt>
                <c:pt idx="4">
                  <c:v>0</c:v>
                </c:pt>
                <c:pt idx="5">
                  <c:v>0</c:v>
                </c:pt>
                <c:pt idx="6">
                  <c:v>1</c:v>
                </c:pt>
                <c:pt idx="7">
                  <c:v>1</c:v>
                </c:pt>
                <c:pt idx="8">
                  <c:v>4</c:v>
                </c:pt>
              </c:numCache>
            </c:numRef>
          </c:val>
        </c:ser>
        <c:dLbls>
          <c:showLegendKey val="0"/>
          <c:showVal val="0"/>
          <c:showCatName val="0"/>
          <c:showSerName val="0"/>
          <c:showPercent val="0"/>
          <c:showBubbleSize val="0"/>
        </c:dLbls>
        <c:gapWidth val="75"/>
        <c:overlap val="100"/>
        <c:axId val="49526272"/>
        <c:axId val="49528192"/>
      </c:barChart>
      <c:catAx>
        <c:axId val="49526272"/>
        <c:scaling>
          <c:orientation val="minMax"/>
        </c:scaling>
        <c:delete val="0"/>
        <c:axPos val="l"/>
        <c:title>
          <c:tx>
            <c:rich>
              <a:bodyPr/>
              <a:lstStyle/>
              <a:p>
                <a:pPr>
                  <a:defRPr/>
                </a:pPr>
                <a:r>
                  <a:rPr lang="et-EE"/>
                  <a:t>seltsimaja kasutajate arv hetkel</a:t>
                </a:r>
              </a:p>
            </c:rich>
          </c:tx>
          <c:overlay val="0"/>
        </c:title>
        <c:numFmt formatCode="General" sourceLinked="0"/>
        <c:majorTickMark val="none"/>
        <c:minorTickMark val="none"/>
        <c:tickLblPos val="nextTo"/>
        <c:crossAx val="49528192"/>
        <c:crosses val="autoZero"/>
        <c:auto val="1"/>
        <c:lblAlgn val="ctr"/>
        <c:lblOffset val="100"/>
        <c:noMultiLvlLbl val="0"/>
      </c:catAx>
      <c:valAx>
        <c:axId val="49528192"/>
        <c:scaling>
          <c:orientation val="minMax"/>
        </c:scaling>
        <c:delete val="0"/>
        <c:axPos val="b"/>
        <c:majorGridlines/>
        <c:numFmt formatCode="0%" sourceLinked="1"/>
        <c:majorTickMark val="none"/>
        <c:minorTickMark val="none"/>
        <c:tickLblPos val="nextTo"/>
        <c:spPr>
          <a:ln w="9525">
            <a:noFill/>
          </a:ln>
        </c:spPr>
        <c:crossAx val="49526272"/>
        <c:crosses val="autoZero"/>
        <c:crossBetween val="between"/>
      </c:valAx>
    </c:plotArea>
    <c:legend>
      <c:legendPos val="b"/>
      <c:overlay val="0"/>
    </c:legend>
    <c:plotVisOnly val="1"/>
    <c:dispBlanksAs val="gap"/>
    <c:showDLblsOverMax val="0"/>
  </c:chart>
  <c:txPr>
    <a:bodyPr/>
    <a:lstStyle/>
    <a:p>
      <a:pPr>
        <a:defRPr sz="1600"/>
      </a:pPr>
      <a:endParaRPr lang="et-E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Sheet1!$Z$436:$Z$442</c:f>
              <c:strCache>
                <c:ptCount val="7"/>
                <c:pt idx="0">
                  <c:v>uute tegevuste pakkumine</c:v>
                </c:pt>
                <c:pt idx="1">
                  <c:v>ürituste korraldamine</c:v>
                </c:pt>
                <c:pt idx="2">
                  <c:v>aktiivne turundus/info jagamine</c:v>
                </c:pt>
                <c:pt idx="3">
                  <c:v>mugavad ruumid</c:v>
                </c:pt>
                <c:pt idx="4">
                  <c:v>noorte kaasamine</c:v>
                </c:pt>
                <c:pt idx="5">
                  <c:v>kogukonna suurem kaasamine</c:v>
                </c:pt>
                <c:pt idx="6">
                  <c:v>koostöö</c:v>
                </c:pt>
              </c:strCache>
            </c:strRef>
          </c:cat>
          <c:val>
            <c:numRef>
              <c:f>Sheet1!$AA$436:$AA$442</c:f>
              <c:numCache>
                <c:formatCode>General</c:formatCode>
                <c:ptCount val="7"/>
                <c:pt idx="0">
                  <c:v>12</c:v>
                </c:pt>
                <c:pt idx="1">
                  <c:v>9</c:v>
                </c:pt>
                <c:pt idx="2">
                  <c:v>7</c:v>
                </c:pt>
                <c:pt idx="3">
                  <c:v>7</c:v>
                </c:pt>
                <c:pt idx="4">
                  <c:v>4</c:v>
                </c:pt>
                <c:pt idx="5">
                  <c:v>3</c:v>
                </c:pt>
                <c:pt idx="6">
                  <c:v>3</c:v>
                </c:pt>
              </c:numCache>
            </c:numRef>
          </c:val>
        </c:ser>
        <c:dLbls>
          <c:showLegendKey val="0"/>
          <c:showVal val="0"/>
          <c:showCatName val="0"/>
          <c:showSerName val="0"/>
          <c:showPercent val="0"/>
          <c:showBubbleSize val="0"/>
        </c:dLbls>
        <c:gapWidth val="150"/>
        <c:axId val="51783552"/>
        <c:axId val="51785088"/>
      </c:barChart>
      <c:catAx>
        <c:axId val="51783552"/>
        <c:scaling>
          <c:orientation val="minMax"/>
        </c:scaling>
        <c:delete val="0"/>
        <c:axPos val="b"/>
        <c:numFmt formatCode="General" sourceLinked="0"/>
        <c:majorTickMark val="out"/>
        <c:minorTickMark val="none"/>
        <c:tickLblPos val="nextTo"/>
        <c:crossAx val="51785088"/>
        <c:crosses val="autoZero"/>
        <c:auto val="1"/>
        <c:lblAlgn val="ctr"/>
        <c:lblOffset val="100"/>
        <c:noMultiLvlLbl val="0"/>
      </c:catAx>
      <c:valAx>
        <c:axId val="51785088"/>
        <c:scaling>
          <c:orientation val="minMax"/>
        </c:scaling>
        <c:delete val="0"/>
        <c:axPos val="l"/>
        <c:majorGridlines/>
        <c:title>
          <c:tx>
            <c:rich>
              <a:bodyPr rot="-5400000" vert="horz"/>
              <a:lstStyle/>
              <a:p>
                <a:pPr>
                  <a:defRPr/>
                </a:pPr>
                <a:r>
                  <a:rPr lang="et-EE"/>
                  <a:t>vastajate arv</a:t>
                </a:r>
              </a:p>
            </c:rich>
          </c:tx>
          <c:overlay val="0"/>
        </c:title>
        <c:numFmt formatCode="General" sourceLinked="1"/>
        <c:majorTickMark val="out"/>
        <c:minorTickMark val="none"/>
        <c:tickLblPos val="nextTo"/>
        <c:crossAx val="51783552"/>
        <c:crosses val="autoZero"/>
        <c:crossBetween val="between"/>
      </c:valAx>
    </c:plotArea>
    <c:plotVisOnly val="1"/>
    <c:dispBlanksAs val="gap"/>
    <c:showDLblsOverMax val="0"/>
  </c:chart>
  <c:txPr>
    <a:bodyPr/>
    <a:lstStyle/>
    <a:p>
      <a:pPr>
        <a:defRPr sz="1600"/>
      </a:pPr>
      <a:endParaRPr lang="et-E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600"/>
                </a:pPr>
                <a:endParaRPr lang="et-E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Sheet1!$P$12:$P$20</c:f>
              <c:strCache>
                <c:ptCount val="9"/>
                <c:pt idx="0">
                  <c:v>1-9 inimest</c:v>
                </c:pt>
                <c:pt idx="1">
                  <c:v>10-39</c:v>
                </c:pt>
                <c:pt idx="2">
                  <c:v>40-79</c:v>
                </c:pt>
                <c:pt idx="3">
                  <c:v>80-149</c:v>
                </c:pt>
                <c:pt idx="4">
                  <c:v>150-200</c:v>
                </c:pt>
                <c:pt idx="5">
                  <c:v>201-300</c:v>
                </c:pt>
                <c:pt idx="6">
                  <c:v>301-500</c:v>
                </c:pt>
                <c:pt idx="7">
                  <c:v>501-1000</c:v>
                </c:pt>
                <c:pt idx="8">
                  <c:v>üle 1000 inimese</c:v>
                </c:pt>
              </c:strCache>
            </c:strRef>
          </c:cat>
          <c:val>
            <c:numRef>
              <c:f>Sheet1!$Q$12:$Q$20</c:f>
              <c:numCache>
                <c:formatCode>###0</c:formatCode>
                <c:ptCount val="9"/>
                <c:pt idx="0">
                  <c:v>2</c:v>
                </c:pt>
                <c:pt idx="1">
                  <c:v>4</c:v>
                </c:pt>
                <c:pt idx="2">
                  <c:v>5</c:v>
                </c:pt>
                <c:pt idx="3">
                  <c:v>3</c:v>
                </c:pt>
                <c:pt idx="4">
                  <c:v>4</c:v>
                </c:pt>
                <c:pt idx="5">
                  <c:v>3</c:v>
                </c:pt>
                <c:pt idx="6">
                  <c:v>3</c:v>
                </c:pt>
                <c:pt idx="7">
                  <c:v>6</c:v>
                </c:pt>
                <c:pt idx="8">
                  <c:v>11</c:v>
                </c:pt>
              </c:numCache>
            </c:numRef>
          </c:val>
        </c:ser>
        <c:dLbls>
          <c:showLegendKey val="0"/>
          <c:showVal val="0"/>
          <c:showCatName val="0"/>
          <c:showSerName val="0"/>
          <c:showPercent val="0"/>
          <c:showBubbleSize val="0"/>
        </c:dLbls>
        <c:gapWidth val="150"/>
        <c:axId val="40306176"/>
        <c:axId val="40308096"/>
      </c:barChart>
      <c:catAx>
        <c:axId val="40306176"/>
        <c:scaling>
          <c:orientation val="minMax"/>
        </c:scaling>
        <c:delete val="0"/>
        <c:axPos val="b"/>
        <c:title>
          <c:tx>
            <c:rich>
              <a:bodyPr/>
              <a:lstStyle/>
              <a:p>
                <a:pPr>
                  <a:defRPr sz="1800"/>
                </a:pPr>
                <a:r>
                  <a:rPr lang="et-EE" sz="1800"/>
                  <a:t>kasutajate arv aastas</a:t>
                </a:r>
              </a:p>
            </c:rich>
          </c:tx>
          <c:layout/>
          <c:overlay val="0"/>
        </c:title>
        <c:numFmt formatCode="General" sourceLinked="0"/>
        <c:majorTickMark val="out"/>
        <c:minorTickMark val="none"/>
        <c:tickLblPos val="nextTo"/>
        <c:txPr>
          <a:bodyPr/>
          <a:lstStyle/>
          <a:p>
            <a:pPr>
              <a:defRPr sz="1400"/>
            </a:pPr>
            <a:endParaRPr lang="et-EE"/>
          </a:p>
        </c:txPr>
        <c:crossAx val="40308096"/>
        <c:crosses val="autoZero"/>
        <c:auto val="1"/>
        <c:lblAlgn val="ctr"/>
        <c:lblOffset val="100"/>
        <c:noMultiLvlLbl val="0"/>
      </c:catAx>
      <c:valAx>
        <c:axId val="40308096"/>
        <c:scaling>
          <c:orientation val="minMax"/>
        </c:scaling>
        <c:delete val="0"/>
        <c:axPos val="l"/>
        <c:majorGridlines/>
        <c:title>
          <c:tx>
            <c:rich>
              <a:bodyPr/>
              <a:lstStyle/>
              <a:p>
                <a:pPr>
                  <a:defRPr sz="1800"/>
                </a:pPr>
                <a:r>
                  <a:rPr lang="et-EE" sz="1800"/>
                  <a:t>seltsimajande</a:t>
                </a:r>
                <a:r>
                  <a:rPr lang="et-EE" sz="1800" baseline="0"/>
                  <a:t> arv</a:t>
                </a:r>
                <a:endParaRPr lang="et-EE" sz="1800"/>
              </a:p>
            </c:rich>
          </c:tx>
          <c:layout/>
          <c:overlay val="0"/>
        </c:title>
        <c:numFmt formatCode="###0" sourceLinked="1"/>
        <c:majorTickMark val="out"/>
        <c:minorTickMark val="none"/>
        <c:tickLblPos val="nextTo"/>
        <c:crossAx val="40306176"/>
        <c:crosses val="autoZero"/>
        <c:crossBetween val="between"/>
      </c:valAx>
    </c:plotArea>
    <c:plotVisOnly val="1"/>
    <c:dispBlanksAs val="gap"/>
    <c:showDLblsOverMax val="0"/>
  </c:chart>
  <c:txPr>
    <a:bodyPr/>
    <a:lstStyle/>
    <a:p>
      <a:pPr>
        <a:defRPr sz="800"/>
      </a:pPr>
      <a:endParaRPr lang="et-E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Sheet1!$O$492:$O$496</c:f>
              <c:strCache>
                <c:ptCount val="5"/>
                <c:pt idx="0">
                  <c:v>palgaline töötaja puudub</c:v>
                </c:pt>
                <c:pt idx="1">
                  <c:v>1 inimene</c:v>
                </c:pt>
                <c:pt idx="2">
                  <c:v>2-4 inimest</c:v>
                </c:pt>
                <c:pt idx="3">
                  <c:v>5-7 inimest</c:v>
                </c:pt>
                <c:pt idx="4">
                  <c:v>üle 8 inimese</c:v>
                </c:pt>
              </c:strCache>
            </c:strRef>
          </c:cat>
          <c:val>
            <c:numRef>
              <c:f>Sheet1!$P$492:$P$496</c:f>
              <c:numCache>
                <c:formatCode>###0</c:formatCode>
                <c:ptCount val="5"/>
                <c:pt idx="0">
                  <c:v>28</c:v>
                </c:pt>
                <c:pt idx="1">
                  <c:v>7</c:v>
                </c:pt>
                <c:pt idx="2">
                  <c:v>9</c:v>
                </c:pt>
                <c:pt idx="3">
                  <c:v>1</c:v>
                </c:pt>
                <c:pt idx="4">
                  <c:v>2</c:v>
                </c:pt>
              </c:numCache>
            </c:numRef>
          </c:val>
        </c:ser>
        <c:dLbls>
          <c:showLegendKey val="0"/>
          <c:showVal val="0"/>
          <c:showCatName val="0"/>
          <c:showSerName val="0"/>
          <c:showPercent val="0"/>
          <c:showBubbleSize val="0"/>
        </c:dLbls>
        <c:gapWidth val="150"/>
        <c:axId val="40359808"/>
        <c:axId val="40361344"/>
      </c:barChart>
      <c:catAx>
        <c:axId val="40359808"/>
        <c:scaling>
          <c:orientation val="minMax"/>
        </c:scaling>
        <c:delete val="0"/>
        <c:axPos val="b"/>
        <c:numFmt formatCode="General" sourceLinked="0"/>
        <c:majorTickMark val="out"/>
        <c:minorTickMark val="none"/>
        <c:tickLblPos val="nextTo"/>
        <c:crossAx val="40361344"/>
        <c:crosses val="autoZero"/>
        <c:auto val="1"/>
        <c:lblAlgn val="ctr"/>
        <c:lblOffset val="100"/>
        <c:noMultiLvlLbl val="0"/>
      </c:catAx>
      <c:valAx>
        <c:axId val="40361344"/>
        <c:scaling>
          <c:orientation val="minMax"/>
        </c:scaling>
        <c:delete val="0"/>
        <c:axPos val="l"/>
        <c:majorGridlines/>
        <c:numFmt formatCode="###0" sourceLinked="1"/>
        <c:majorTickMark val="out"/>
        <c:minorTickMark val="none"/>
        <c:tickLblPos val="nextTo"/>
        <c:crossAx val="40359808"/>
        <c:crosses val="autoZero"/>
        <c:crossBetween val="between"/>
        <c:majorUnit val="10"/>
      </c:valAx>
    </c:plotArea>
    <c:plotVisOnly val="1"/>
    <c:dispBlanksAs val="gap"/>
    <c:showDLblsOverMax val="0"/>
  </c:chart>
  <c:txPr>
    <a:bodyPr/>
    <a:lstStyle/>
    <a:p>
      <a:pPr>
        <a:defRPr sz="1400"/>
      </a:pPr>
      <a:endParaRPr lang="et-E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tx>
                <c:rich>
                  <a:bodyPr/>
                  <a:lstStyle/>
                  <a:p>
                    <a:r>
                      <a:rPr lang="en-US"/>
                      <a:t>juhataja/ haldur; 10</a:t>
                    </a:r>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5.4554790026246767E-2"/>
                  <c:y val="-0.11546551472732575"/>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6.6747703412073492E-2"/>
                  <c:y val="-3.9662438028579772E-2"/>
                </c:manualLayout>
              </c:layout>
              <c:tx>
                <c:rich>
                  <a:bodyPr/>
                  <a:lstStyle/>
                  <a:p>
                    <a:r>
                      <a:rPr lang="en-US"/>
                      <a:t>raamatu-kogu juhataja; 5</a:t>
                    </a:r>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2.6804665138629957E-2"/>
                  <c:y val="6.0384497392371433E-3"/>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Sheet1!$F$15:$F$20</c:f>
              <c:strCache>
                <c:ptCount val="6"/>
                <c:pt idx="0">
                  <c:v>juhataja/haldur</c:v>
                </c:pt>
                <c:pt idx="1">
                  <c:v>koristaja</c:v>
                </c:pt>
                <c:pt idx="2">
                  <c:v>perenaine</c:v>
                </c:pt>
                <c:pt idx="3">
                  <c:v>raamatukogu juhuataja</c:v>
                </c:pt>
                <c:pt idx="4">
                  <c:v>ringide juhendaja</c:v>
                </c:pt>
                <c:pt idx="5">
                  <c:v>muu</c:v>
                </c:pt>
              </c:strCache>
            </c:strRef>
          </c:cat>
          <c:val>
            <c:numRef>
              <c:f>Sheet1!$G$15:$G$20</c:f>
              <c:numCache>
                <c:formatCode>General</c:formatCode>
                <c:ptCount val="6"/>
                <c:pt idx="0">
                  <c:v>10</c:v>
                </c:pt>
                <c:pt idx="1">
                  <c:v>9</c:v>
                </c:pt>
                <c:pt idx="2">
                  <c:v>5</c:v>
                </c:pt>
                <c:pt idx="3">
                  <c:v>5</c:v>
                </c:pt>
                <c:pt idx="4">
                  <c:v>4</c:v>
                </c:pt>
                <c:pt idx="5">
                  <c:v>7</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txPr>
    <a:bodyPr/>
    <a:lstStyle/>
    <a:p>
      <a:pPr>
        <a:defRPr sz="1500"/>
      </a:pPr>
      <a:endParaRPr lang="et-E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4.4702561180754816E-2"/>
                  <c:y val="2.6185286596701347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1.8486123304503867E-2"/>
                  <c:y val="-5.5311219877116846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Sheet5!$DJ$34:$DJ$39</c:f>
              <c:strCache>
                <c:ptCount val="6"/>
                <c:pt idx="0">
                  <c:v>alla 1 aasta</c:v>
                </c:pt>
                <c:pt idx="1">
                  <c:v>1-3 aastat</c:v>
                </c:pt>
                <c:pt idx="2">
                  <c:v>4-10 aastat</c:v>
                </c:pt>
                <c:pt idx="3">
                  <c:v>11-15 aastat</c:v>
                </c:pt>
                <c:pt idx="4">
                  <c:v>16-30 aastat</c:v>
                </c:pt>
                <c:pt idx="5">
                  <c:v>üle 30 aasta</c:v>
                </c:pt>
              </c:strCache>
            </c:strRef>
          </c:cat>
          <c:val>
            <c:numRef>
              <c:f>Sheet5!$DK$34:$DK$39</c:f>
              <c:numCache>
                <c:formatCode>General</c:formatCode>
                <c:ptCount val="6"/>
                <c:pt idx="0">
                  <c:v>3</c:v>
                </c:pt>
                <c:pt idx="1">
                  <c:v>10</c:v>
                </c:pt>
                <c:pt idx="2">
                  <c:v>15</c:v>
                </c:pt>
                <c:pt idx="3">
                  <c:v>7</c:v>
                </c:pt>
                <c:pt idx="4">
                  <c:v>8</c:v>
                </c:pt>
                <c:pt idx="5">
                  <c:v>1</c:v>
                </c:pt>
              </c:numCache>
            </c:numRef>
          </c:val>
        </c:ser>
        <c:dLbls>
          <c:showLegendKey val="0"/>
          <c:showVal val="1"/>
          <c:showCatName val="1"/>
          <c:showSerName val="0"/>
          <c:showPercent val="0"/>
          <c:showBubbleSize val="0"/>
          <c:showLeaderLines val="1"/>
        </c:dLbls>
        <c:firstSliceAng val="86"/>
      </c:pieChart>
    </c:plotArea>
    <c:plotVisOnly val="1"/>
    <c:dispBlanksAs val="zero"/>
    <c:showDLblsOverMax val="0"/>
  </c:chart>
  <c:txPr>
    <a:bodyPr/>
    <a:lstStyle/>
    <a:p>
      <a:pPr>
        <a:defRPr sz="1600"/>
      </a:pPr>
      <a:endParaRPr lang="et-E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0535885357000407"/>
          <c:y val="4.6488398605073505E-2"/>
          <c:w val="0.45422366549436216"/>
          <c:h val="0.90916848681406448"/>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Sheet1!$H$52:$H$62</c:f>
              <c:strCache>
                <c:ptCount val="11"/>
                <c:pt idx="0">
                  <c:v>Muu</c:v>
                </c:pt>
                <c:pt idx="1">
                  <c:v>Turismiinfopunkt</c:v>
                </c:pt>
                <c:pt idx="2">
                  <c:v>Päevakeskus (nt lastele, puuetega inimestele, sotsiaaltöö keskus)</c:v>
                </c:pt>
                <c:pt idx="3">
                  <c:v>Raamatukogu / avalik internetipunkt/kaugtöö tegemise koht</c:v>
                </c:pt>
                <c:pt idx="4">
                  <c:v>Seltsi ja piirkonnaga seotud trükiste välja andmine</c:v>
                </c:pt>
                <c:pt idx="5">
                  <c:v>Juhendajaga kultuurilised tegevused (nt koor, näitering)</c:v>
                </c:pt>
                <c:pt idx="6">
                  <c:v>Juhendajaga sportlikud tegevused (nt kepikõnd, tants)</c:v>
                </c:pt>
                <c:pt idx="7">
                  <c:v>Huvitegevus (nt käsitöö, lauamängud)</c:v>
                </c:pt>
                <c:pt idx="8">
                  <c:v>Kultuuriürituste korraldamine (sh muusika, teater, näitused, kunst)</c:v>
                </c:pt>
                <c:pt idx="9">
                  <c:v>Koolituste, infopäevade korraldamine, läbiviimine </c:v>
                </c:pt>
                <c:pt idx="10">
                  <c:v>Ürituste korraldamine (nt külapäevad, laagrid, kokkutulekud)</c:v>
                </c:pt>
              </c:strCache>
            </c:strRef>
          </c:cat>
          <c:val>
            <c:numRef>
              <c:f>Sheet1!$I$52:$I$62</c:f>
              <c:numCache>
                <c:formatCode>###0</c:formatCode>
                <c:ptCount val="11"/>
                <c:pt idx="0">
                  <c:v>15</c:v>
                </c:pt>
                <c:pt idx="1">
                  <c:v>6</c:v>
                </c:pt>
                <c:pt idx="2">
                  <c:v>8</c:v>
                </c:pt>
                <c:pt idx="3">
                  <c:v>12</c:v>
                </c:pt>
                <c:pt idx="4">
                  <c:v>14</c:v>
                </c:pt>
                <c:pt idx="5">
                  <c:v>20</c:v>
                </c:pt>
                <c:pt idx="6">
                  <c:v>22</c:v>
                </c:pt>
                <c:pt idx="7">
                  <c:v>32</c:v>
                </c:pt>
                <c:pt idx="8">
                  <c:v>34</c:v>
                </c:pt>
                <c:pt idx="9">
                  <c:v>41</c:v>
                </c:pt>
                <c:pt idx="10">
                  <c:v>41</c:v>
                </c:pt>
              </c:numCache>
            </c:numRef>
          </c:val>
        </c:ser>
        <c:dLbls>
          <c:showLegendKey val="0"/>
          <c:showVal val="0"/>
          <c:showCatName val="0"/>
          <c:showSerName val="0"/>
          <c:showPercent val="0"/>
          <c:showBubbleSize val="0"/>
        </c:dLbls>
        <c:gapWidth val="150"/>
        <c:axId val="43991424"/>
        <c:axId val="43992960"/>
      </c:barChart>
      <c:catAx>
        <c:axId val="43991424"/>
        <c:scaling>
          <c:orientation val="minMax"/>
        </c:scaling>
        <c:delete val="0"/>
        <c:axPos val="l"/>
        <c:numFmt formatCode="General" sourceLinked="0"/>
        <c:majorTickMark val="out"/>
        <c:minorTickMark val="none"/>
        <c:tickLblPos val="nextTo"/>
        <c:crossAx val="43992960"/>
        <c:crosses val="autoZero"/>
        <c:auto val="1"/>
        <c:lblAlgn val="ctr"/>
        <c:lblOffset val="100"/>
        <c:noMultiLvlLbl val="0"/>
      </c:catAx>
      <c:valAx>
        <c:axId val="43992960"/>
        <c:scaling>
          <c:orientation val="minMax"/>
        </c:scaling>
        <c:delete val="0"/>
        <c:axPos val="b"/>
        <c:majorGridlines/>
        <c:numFmt formatCode="###0" sourceLinked="1"/>
        <c:majorTickMark val="out"/>
        <c:minorTickMark val="none"/>
        <c:tickLblPos val="nextTo"/>
        <c:crossAx val="43991424"/>
        <c:crosses val="autoZero"/>
        <c:crossBetween val="between"/>
      </c:valAx>
    </c:plotArea>
    <c:plotVisOnly val="1"/>
    <c:dispBlanksAs val="gap"/>
    <c:showDLblsOverMax val="0"/>
  </c:chart>
  <c:txPr>
    <a:bodyPr/>
    <a:lstStyle/>
    <a:p>
      <a:pPr>
        <a:defRPr sz="1400"/>
      </a:pPr>
      <a:endParaRPr lang="et-E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Sheet1!$G$284:$G$291</c:f>
              <c:strCache>
                <c:ptCount val="8"/>
                <c:pt idx="0">
                  <c:v>vabatahtlik töö</c:v>
                </c:pt>
                <c:pt idx="1">
                  <c:v>omavalitsuse toetus</c:v>
                </c:pt>
                <c:pt idx="2">
                  <c:v>ürituste korraldamine</c:v>
                </c:pt>
                <c:pt idx="3">
                  <c:v>annetused</c:v>
                </c:pt>
                <c:pt idx="4">
                  <c:v>projektipõhine rahastus</c:v>
                </c:pt>
                <c:pt idx="5">
                  <c:v>sponsorlus</c:v>
                </c:pt>
                <c:pt idx="6">
                  <c:v>huviringide tasud</c:v>
                </c:pt>
                <c:pt idx="7">
                  <c:v>muu</c:v>
                </c:pt>
              </c:strCache>
            </c:strRef>
          </c:cat>
          <c:val>
            <c:numRef>
              <c:f>Sheet1!$H$284:$H$291</c:f>
              <c:numCache>
                <c:formatCode>###0</c:formatCode>
                <c:ptCount val="8"/>
                <c:pt idx="0">
                  <c:v>36</c:v>
                </c:pt>
                <c:pt idx="1">
                  <c:v>29</c:v>
                </c:pt>
                <c:pt idx="2">
                  <c:v>27</c:v>
                </c:pt>
                <c:pt idx="3">
                  <c:v>20</c:v>
                </c:pt>
                <c:pt idx="4">
                  <c:v>18</c:v>
                </c:pt>
                <c:pt idx="5">
                  <c:v>9</c:v>
                </c:pt>
                <c:pt idx="6">
                  <c:v>6</c:v>
                </c:pt>
                <c:pt idx="7">
                  <c:v>16</c:v>
                </c:pt>
              </c:numCache>
            </c:numRef>
          </c:val>
        </c:ser>
        <c:dLbls>
          <c:showLegendKey val="0"/>
          <c:showVal val="0"/>
          <c:showCatName val="0"/>
          <c:showSerName val="0"/>
          <c:showPercent val="0"/>
          <c:showBubbleSize val="0"/>
        </c:dLbls>
        <c:gapWidth val="150"/>
        <c:axId val="44379136"/>
        <c:axId val="44405504"/>
      </c:barChart>
      <c:catAx>
        <c:axId val="44379136"/>
        <c:scaling>
          <c:orientation val="minMax"/>
        </c:scaling>
        <c:delete val="0"/>
        <c:axPos val="b"/>
        <c:numFmt formatCode="General" sourceLinked="0"/>
        <c:majorTickMark val="out"/>
        <c:minorTickMark val="none"/>
        <c:tickLblPos val="nextTo"/>
        <c:crossAx val="44405504"/>
        <c:crosses val="autoZero"/>
        <c:auto val="1"/>
        <c:lblAlgn val="ctr"/>
        <c:lblOffset val="100"/>
        <c:noMultiLvlLbl val="0"/>
      </c:catAx>
      <c:valAx>
        <c:axId val="44405504"/>
        <c:scaling>
          <c:orientation val="minMax"/>
        </c:scaling>
        <c:delete val="0"/>
        <c:axPos val="l"/>
        <c:majorGridlines/>
        <c:title>
          <c:tx>
            <c:rich>
              <a:bodyPr rot="-5400000" vert="horz"/>
              <a:lstStyle/>
              <a:p>
                <a:pPr>
                  <a:defRPr/>
                </a:pPr>
                <a:r>
                  <a:rPr lang="et-EE"/>
                  <a:t>vastajate arv</a:t>
                </a:r>
              </a:p>
            </c:rich>
          </c:tx>
          <c:overlay val="0"/>
        </c:title>
        <c:numFmt formatCode="###0" sourceLinked="1"/>
        <c:majorTickMark val="out"/>
        <c:minorTickMark val="none"/>
        <c:tickLblPos val="nextTo"/>
        <c:crossAx val="44379136"/>
        <c:crosses val="autoZero"/>
        <c:crossBetween val="between"/>
      </c:valAx>
    </c:plotArea>
    <c:plotVisOnly val="1"/>
    <c:dispBlanksAs val="gap"/>
    <c:showDLblsOverMax val="0"/>
  </c:chart>
  <c:txPr>
    <a:bodyPr/>
    <a:lstStyle/>
    <a:p>
      <a:pPr>
        <a:defRPr sz="1600"/>
      </a:pPr>
      <a:endParaRPr lang="et-E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4414787308088"/>
          <c:y val="0.1238730257070606"/>
          <c:w val="0.76918227461874755"/>
          <c:h val="0.76547368857952136"/>
        </c:manualLayout>
      </c:layout>
      <c:pieChart>
        <c:varyColors val="1"/>
        <c:ser>
          <c:idx val="0"/>
          <c:order val="0"/>
          <c:dLbls>
            <c:dLbl>
              <c:idx val="0"/>
              <c:tx>
                <c:rich>
                  <a:bodyPr/>
                  <a:lstStyle/>
                  <a:p>
                    <a:r>
                      <a:rPr lang="en-US"/>
                      <a:t>ruumirent 31</a:t>
                    </a:r>
                  </a:p>
                </c:rich>
              </c:tx>
              <c:showLegendKey val="0"/>
              <c:showVal val="1"/>
              <c:showCatName val="1"/>
              <c:showSerName val="0"/>
              <c:showPercent val="0"/>
              <c:showBubbleSize val="0"/>
              <c:extLst>
                <c:ext xmlns:c15="http://schemas.microsoft.com/office/drawing/2012/chart" uri="{CE6537A1-D6FC-4f65-9D91-7224C49458BB}">
                  <c15:layout/>
                </c:ext>
              </c:extLst>
            </c:dLbl>
            <c:dLbl>
              <c:idx val="1"/>
              <c:tx>
                <c:rich>
                  <a:bodyPr/>
                  <a:lstStyle/>
                  <a:p>
                    <a:r>
                      <a:rPr lang="en-US"/>
                      <a:t>liikmemaks</a:t>
                    </a:r>
                    <a:r>
                      <a:rPr lang="en-US" baseline="0"/>
                      <a:t> </a:t>
                    </a:r>
                    <a:r>
                      <a:rPr lang="en-US"/>
                      <a:t>26</a:t>
                    </a:r>
                  </a:p>
                </c:rich>
              </c:tx>
              <c:showLegendKey val="0"/>
              <c:showVal val="1"/>
              <c:showCatName val="1"/>
              <c:showSerName val="0"/>
              <c:showPercent val="0"/>
              <c:showBubbleSize val="0"/>
              <c:extLst>
                <c:ext xmlns:c15="http://schemas.microsoft.com/office/drawing/2012/chart" uri="{CE6537A1-D6FC-4f65-9D91-7224C49458BB}">
                  <c15:layout/>
                </c:ext>
              </c:extLst>
            </c:dLbl>
            <c:dLbl>
              <c:idx val="2"/>
              <c:tx>
                <c:rich>
                  <a:bodyPr/>
                  <a:lstStyle/>
                  <a:p>
                    <a:r>
                      <a:rPr lang="en-US"/>
                      <a:t>majutus 12</a:t>
                    </a:r>
                  </a:p>
                </c:rich>
              </c:tx>
              <c:showLegendKey val="0"/>
              <c:showVal val="1"/>
              <c:showCatName val="1"/>
              <c:showSerName val="0"/>
              <c:showPercent val="0"/>
              <c:showBubbleSize val="0"/>
              <c:extLst>
                <c:ext xmlns:c15="http://schemas.microsoft.com/office/drawing/2012/chart" uri="{CE6537A1-D6FC-4f65-9D91-7224C49458BB}">
                  <c15:layout/>
                </c:ext>
              </c:extLst>
            </c:dLbl>
            <c:dLbl>
              <c:idx val="3"/>
              <c:tx>
                <c:rich>
                  <a:bodyPr/>
                  <a:lstStyle/>
                  <a:p>
                    <a:r>
                      <a:rPr lang="en-US"/>
                      <a:t>muu 10</a:t>
                    </a:r>
                  </a:p>
                </c:rich>
              </c:tx>
              <c:showLegendKey val="0"/>
              <c:showVal val="1"/>
              <c:showCatName val="1"/>
              <c:showSerName val="0"/>
              <c:showPercent val="0"/>
              <c:showBubbleSize val="0"/>
              <c:extLst>
                <c:ext xmlns:c15="http://schemas.microsoft.com/office/drawing/2012/chart" uri="{CE6537A1-D6FC-4f65-9D91-7224C49458BB}">
                  <c15:layout/>
                </c:ext>
              </c:extLst>
            </c:dLbl>
            <c:dLbl>
              <c:idx val="4"/>
              <c:tx>
                <c:rich>
                  <a:bodyPr/>
                  <a:lstStyle/>
                  <a:p>
                    <a:r>
                      <a:rPr lang="en-US"/>
                      <a:t>kogu-konnaköök 7</a:t>
                    </a:r>
                  </a:p>
                </c:rich>
              </c:tx>
              <c:showLegendKey val="0"/>
              <c:showVal val="1"/>
              <c:showCatName val="1"/>
              <c:showSerName val="0"/>
              <c:showPercent val="0"/>
              <c:showBubbleSize val="0"/>
              <c:extLst>
                <c:ext xmlns:c15="http://schemas.microsoft.com/office/drawing/2012/chart" uri="{CE6537A1-D6FC-4f65-9D91-7224C49458BB}">
                  <c15:layout/>
                </c:ext>
              </c:extLst>
            </c:dLbl>
            <c:dLbl>
              <c:idx val="5"/>
              <c:tx>
                <c:rich>
                  <a:bodyPr/>
                  <a:lstStyle/>
                  <a:p>
                    <a:r>
                      <a:rPr lang="en-US"/>
                      <a:t>ürituste korraldus</a:t>
                    </a:r>
                    <a:r>
                      <a:rPr lang="en-US" baseline="0"/>
                      <a:t> </a:t>
                    </a:r>
                    <a:r>
                      <a:rPr lang="en-US"/>
                      <a:t>4</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t-EE"/>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Sheet1!$F$323:$F$328</c:f>
              <c:strCache>
                <c:ptCount val="6"/>
                <c:pt idx="0">
                  <c:v>ruumirent</c:v>
                </c:pt>
                <c:pt idx="1">
                  <c:v>kogume liikmemaksu</c:v>
                </c:pt>
                <c:pt idx="2">
                  <c:v>majutus</c:v>
                </c:pt>
                <c:pt idx="3">
                  <c:v>muu</c:v>
                </c:pt>
                <c:pt idx="4">
                  <c:v>kogukonnaköök</c:v>
                </c:pt>
                <c:pt idx="5">
                  <c:v>ürituste korraldus</c:v>
                </c:pt>
              </c:strCache>
            </c:strRef>
          </c:cat>
          <c:val>
            <c:numRef>
              <c:f>Sheet1!$G$323:$G$328</c:f>
              <c:numCache>
                <c:formatCode>###0</c:formatCode>
                <c:ptCount val="6"/>
                <c:pt idx="0">
                  <c:v>31</c:v>
                </c:pt>
                <c:pt idx="1">
                  <c:v>26</c:v>
                </c:pt>
                <c:pt idx="2">
                  <c:v>12</c:v>
                </c:pt>
                <c:pt idx="3">
                  <c:v>10</c:v>
                </c:pt>
                <c:pt idx="4">
                  <c:v>7</c:v>
                </c:pt>
                <c:pt idx="5">
                  <c:v>4</c:v>
                </c:pt>
              </c:numCache>
            </c:numRef>
          </c:val>
        </c:ser>
        <c:dLbls>
          <c:showLegendKey val="0"/>
          <c:showVal val="1"/>
          <c:showCatName val="1"/>
          <c:showSerName val="0"/>
          <c:showPercent val="0"/>
          <c:showBubbleSize val="0"/>
          <c:showLeaderLines val="1"/>
        </c:dLbls>
        <c:firstSliceAng val="84"/>
      </c:pieChart>
    </c:plotArea>
    <c:plotVisOnly val="1"/>
    <c:dispBlanksAs val="zero"/>
    <c:showDLblsOverMax val="0"/>
  </c:chart>
  <c:txPr>
    <a:bodyPr/>
    <a:lstStyle/>
    <a:p>
      <a:pPr>
        <a:defRPr sz="1400"/>
      </a:pPr>
      <a:endParaRPr lang="et-E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0.50007</cdr:x>
      <cdr:y>0.49685</cdr:y>
    </cdr:from>
    <cdr:to>
      <cdr:x>0.75309</cdr:x>
      <cdr:y>0.53507</cdr:y>
    </cdr:to>
    <cdr:cxnSp macro="">
      <cdr:nvCxnSpPr>
        <cdr:cNvPr id="3" name="Straight Connector 2"/>
        <cdr:cNvCxnSpPr/>
      </cdr:nvCxnSpPr>
      <cdr:spPr>
        <a:xfrm xmlns:a="http://schemas.openxmlformats.org/drawingml/2006/main" flipV="1">
          <a:off x="1616298" y="1004553"/>
          <a:ext cx="817809" cy="77273"/>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0.40513</cdr:x>
      <cdr:y>0.17517</cdr:y>
    </cdr:from>
    <cdr:to>
      <cdr:x>0.49917</cdr:x>
      <cdr:y>0.53826</cdr:y>
    </cdr:to>
    <cdr:cxnSp macro="">
      <cdr:nvCxnSpPr>
        <cdr:cNvPr id="6" name="Straight Connector 5"/>
        <cdr:cNvCxnSpPr/>
      </cdr:nvCxnSpPr>
      <cdr:spPr>
        <a:xfrm xmlns:a="http://schemas.openxmlformats.org/drawingml/2006/main" flipH="1" flipV="1">
          <a:off x="1442434" y="354169"/>
          <a:ext cx="334851" cy="734097"/>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430AE-5C3D-45F2-A822-710B346B2DAB}" type="datetimeFigureOut">
              <a:rPr lang="et-EE" smtClean="0"/>
              <a:t>31.03.2015</a:t>
            </a:fld>
            <a:endParaRPr lang="et-EE"/>
          </a:p>
        </p:txBody>
      </p:sp>
      <p:sp>
        <p:nvSpPr>
          <p:cNvPr id="4" name="Slaidi pildi kohatä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2B866-EC75-458C-A19C-DEF62BCCE495}" type="slidenum">
              <a:rPr lang="et-EE" smtClean="0"/>
              <a:t>‹#›</a:t>
            </a:fld>
            <a:endParaRPr lang="et-EE"/>
          </a:p>
        </p:txBody>
      </p:sp>
    </p:spTree>
    <p:extLst>
      <p:ext uri="{BB962C8B-B14F-4D97-AF65-F5344CB8AC3E}">
        <p14:creationId xmlns:p14="http://schemas.microsoft.com/office/powerpoint/2010/main" val="55099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fld id="{9572B866-EC75-458C-A19C-DEF62BCCE495}" type="slidenum">
              <a:rPr lang="et-EE" smtClean="0"/>
              <a:t>2</a:t>
            </a:fld>
            <a:endParaRPr lang="et-EE"/>
          </a:p>
        </p:txBody>
      </p:sp>
    </p:spTree>
    <p:extLst>
      <p:ext uri="{BB962C8B-B14F-4D97-AF65-F5344CB8AC3E}">
        <p14:creationId xmlns:p14="http://schemas.microsoft.com/office/powerpoint/2010/main" val="313661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kõige enam rõhutati </a:t>
            </a:r>
            <a:r>
              <a:rPr lang="et-EE" sz="1200" b="1" kern="1200" dirty="0" smtClean="0">
                <a:solidFill>
                  <a:schemeClr val="tx1"/>
                </a:solidFill>
                <a:effectLst/>
                <a:latin typeface="+mn-lt"/>
                <a:ea typeface="+mn-ea"/>
                <a:cs typeface="+mn-cs"/>
              </a:rPr>
              <a:t>vabatahtlike panust </a:t>
            </a:r>
            <a:r>
              <a:rPr lang="et-EE" sz="1200" kern="1200" dirty="0" smtClean="0">
                <a:solidFill>
                  <a:schemeClr val="tx1"/>
                </a:solidFill>
                <a:effectLst/>
                <a:latin typeface="+mn-lt"/>
                <a:ea typeface="+mn-ea"/>
                <a:cs typeface="+mn-cs"/>
              </a:rPr>
              <a:t>seltsimaja tegevustesse,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võrdlemisi paljud vastasid, et  seltsimaja tegevusi rahastati </a:t>
            </a:r>
            <a:r>
              <a:rPr lang="et-EE" sz="1200" b="1" kern="1200" dirty="0" smtClean="0">
                <a:solidFill>
                  <a:schemeClr val="tx1"/>
                </a:solidFill>
                <a:effectLst/>
                <a:latin typeface="+mn-lt"/>
                <a:ea typeface="+mn-ea"/>
                <a:cs typeface="+mn-cs"/>
              </a:rPr>
              <a:t>omavalitsuse toetuse või projektide arvelt </a:t>
            </a:r>
            <a:r>
              <a:rPr lang="et-EE" sz="1200" kern="1200" dirty="0" smtClean="0">
                <a:solidFill>
                  <a:schemeClr val="tx1"/>
                </a:solidFill>
                <a:effectLst/>
                <a:latin typeface="+mn-lt"/>
                <a:ea typeface="+mn-ea"/>
                <a:cs typeface="+mn-cs"/>
              </a:rPr>
              <a:t>(vt joonis 12).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Muude</a:t>
            </a:r>
            <a:r>
              <a:rPr lang="et-EE" sz="1200" kern="1200" dirty="0" smtClean="0">
                <a:solidFill>
                  <a:schemeClr val="tx1"/>
                </a:solidFill>
                <a:effectLst/>
                <a:latin typeface="+mn-lt"/>
                <a:ea typeface="+mn-ea"/>
                <a:cs typeface="+mn-cs"/>
              </a:rPr>
              <a:t> allikatena mainiti </a:t>
            </a:r>
            <a:r>
              <a:rPr lang="et-EE" sz="1200" b="1" kern="1200" dirty="0" smtClean="0">
                <a:solidFill>
                  <a:schemeClr val="tx1"/>
                </a:solidFill>
                <a:effectLst/>
                <a:latin typeface="+mn-lt"/>
                <a:ea typeface="+mn-ea"/>
                <a:cs typeface="+mn-cs"/>
              </a:rPr>
              <a:t>annetusi, liikmemaksu, ruumirenti ning meenete müüki</a:t>
            </a:r>
            <a:r>
              <a:rPr lang="et-EE" sz="1200" kern="1200" dirty="0" smtClean="0">
                <a:solidFill>
                  <a:schemeClr val="tx1"/>
                </a:solidFill>
                <a:effectLst/>
                <a:latin typeface="+mn-lt"/>
                <a:ea typeface="+mn-ea"/>
                <a:cs typeface="+mn-cs"/>
              </a:rPr>
              <a:t>. </a:t>
            </a:r>
          </a:p>
          <a:p>
            <a:endParaRPr lang="et-EE"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Omatulu</a:t>
            </a:r>
            <a:r>
              <a:rPr lang="et-EE" sz="1200" kern="1200" dirty="0" smtClean="0">
                <a:solidFill>
                  <a:schemeClr val="tx1"/>
                </a:solidFill>
                <a:effectLst/>
                <a:latin typeface="+mn-lt"/>
                <a:ea typeface="+mn-ea"/>
                <a:cs typeface="+mn-cs"/>
              </a:rPr>
              <a:t> märkis </a:t>
            </a:r>
            <a:r>
              <a:rPr lang="et-EE" sz="1200" b="1" kern="1200" dirty="0" smtClean="0">
                <a:solidFill>
                  <a:schemeClr val="tx1"/>
                </a:solidFill>
                <a:effectLst/>
                <a:latin typeface="+mn-lt"/>
                <a:ea typeface="+mn-ea"/>
                <a:cs typeface="+mn-cs"/>
              </a:rPr>
              <a:t>31 vastajat </a:t>
            </a:r>
            <a:r>
              <a:rPr lang="et-EE" sz="1200" kern="1200" dirty="0" smtClean="0">
                <a:solidFill>
                  <a:schemeClr val="tx1"/>
                </a:solidFill>
                <a:effectLst/>
                <a:latin typeface="+mn-lt"/>
                <a:ea typeface="+mn-ea"/>
                <a:cs typeface="+mn-cs"/>
              </a:rPr>
              <a:t>ning teeniti kõige enam </a:t>
            </a:r>
            <a:r>
              <a:rPr lang="et-EE" sz="1200" b="1" kern="1200" dirty="0" smtClean="0">
                <a:solidFill>
                  <a:schemeClr val="tx1"/>
                </a:solidFill>
                <a:effectLst/>
                <a:latin typeface="+mn-lt"/>
                <a:ea typeface="+mn-ea"/>
                <a:cs typeface="+mn-cs"/>
              </a:rPr>
              <a:t>ruumirendist</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samas on tähtis roll ka </a:t>
            </a:r>
            <a:r>
              <a:rPr lang="et-EE" sz="1200" b="1" kern="1200" dirty="0" smtClean="0">
                <a:solidFill>
                  <a:schemeClr val="tx1"/>
                </a:solidFill>
                <a:effectLst/>
                <a:latin typeface="+mn-lt"/>
                <a:ea typeface="+mn-ea"/>
                <a:cs typeface="+mn-cs"/>
              </a:rPr>
              <a:t>liikmemaksudel</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Seitsmes Saaremaa seltsimajas tegutseb </a:t>
            </a:r>
            <a:r>
              <a:rPr lang="et-EE" sz="1200" b="1" kern="1200" dirty="0" smtClean="0">
                <a:solidFill>
                  <a:schemeClr val="tx1"/>
                </a:solidFill>
                <a:effectLst/>
                <a:latin typeface="+mn-lt"/>
                <a:ea typeface="+mn-ea"/>
                <a:cs typeface="+mn-cs"/>
              </a:rPr>
              <a:t>kogukonnaköök</a:t>
            </a:r>
            <a:r>
              <a:rPr lang="et-EE" sz="1200" kern="1200" dirty="0" smtClean="0">
                <a:solidFill>
                  <a:schemeClr val="tx1"/>
                </a:solidFill>
                <a:effectLst/>
                <a:latin typeface="+mn-lt"/>
                <a:ea typeface="+mn-ea"/>
                <a:cs typeface="+mn-cs"/>
              </a:rPr>
              <a:t> ning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2 seltsimaja, kes märkisid vastusevariandina „muu“ lisasid täpsustuse, et tegemist on </a:t>
            </a:r>
            <a:r>
              <a:rPr lang="et-EE" sz="1200" b="1" kern="1200" dirty="0" smtClean="0">
                <a:solidFill>
                  <a:schemeClr val="tx1"/>
                </a:solidFill>
                <a:effectLst/>
                <a:latin typeface="+mn-lt"/>
                <a:ea typeface="+mn-ea"/>
                <a:cs typeface="+mn-cs"/>
              </a:rPr>
              <a:t>toitlustusteenuse</a:t>
            </a:r>
            <a:r>
              <a:rPr lang="et-EE" sz="1200" kern="1200" dirty="0" smtClean="0">
                <a:solidFill>
                  <a:schemeClr val="tx1"/>
                </a:solidFill>
                <a:effectLst/>
                <a:latin typeface="+mn-lt"/>
                <a:ea typeface="+mn-ea"/>
                <a:cs typeface="+mn-cs"/>
              </a:rPr>
              <a:t> pakkumisega.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„Muu“ alla liigitati ka </a:t>
            </a:r>
            <a:r>
              <a:rPr lang="et-EE" sz="1200" b="1" kern="1200" dirty="0" smtClean="0">
                <a:solidFill>
                  <a:schemeClr val="tx1"/>
                </a:solidFill>
                <a:effectLst/>
                <a:latin typeface="+mn-lt"/>
                <a:ea typeface="+mn-ea"/>
                <a:cs typeface="+mn-cs"/>
              </a:rPr>
              <a:t>vabatahtlike poolt osutatavad teenused</a:t>
            </a:r>
            <a:r>
              <a:rPr lang="et-EE" sz="1200" kern="120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esemete müügist saadav tulu </a:t>
            </a:r>
            <a:r>
              <a:rPr lang="et-EE" sz="1200" kern="1200" dirty="0" smtClean="0">
                <a:solidFill>
                  <a:schemeClr val="tx1"/>
                </a:solidFill>
                <a:effectLst/>
                <a:latin typeface="+mn-lt"/>
                <a:ea typeface="+mn-ea"/>
                <a:cs typeface="+mn-cs"/>
              </a:rPr>
              <a:t>ning </a:t>
            </a:r>
            <a:r>
              <a:rPr lang="et-EE" sz="1200" b="1" kern="1200" dirty="0" smtClean="0">
                <a:solidFill>
                  <a:schemeClr val="tx1"/>
                </a:solidFill>
                <a:effectLst/>
                <a:latin typeface="+mn-lt"/>
                <a:ea typeface="+mn-ea"/>
                <a:cs typeface="+mn-cs"/>
              </a:rPr>
              <a:t>teenused</a:t>
            </a:r>
            <a:r>
              <a:rPr lang="et-EE" sz="1200" kern="1200" dirty="0" smtClean="0">
                <a:solidFill>
                  <a:schemeClr val="tx1"/>
                </a:solidFill>
                <a:effectLst/>
                <a:latin typeface="+mn-lt"/>
                <a:ea typeface="+mn-ea"/>
                <a:cs typeface="+mn-cs"/>
              </a:rPr>
              <a:t> nagu duši kasutamine, telkimine, pesu pesemine, muuseumi külastamine ja massaaži pakkumine. </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14</a:t>
            </a:fld>
            <a:endParaRPr lang="et-EE"/>
          </a:p>
        </p:txBody>
      </p:sp>
    </p:spTree>
    <p:extLst>
      <p:ext uri="{BB962C8B-B14F-4D97-AF65-F5344CB8AC3E}">
        <p14:creationId xmlns:p14="http://schemas.microsoft.com/office/powerpoint/2010/main" val="214895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Tx/>
              <a:buChar char="-"/>
            </a:pPr>
            <a:r>
              <a:rPr lang="et-EE" sz="1200" kern="1200" dirty="0" smtClean="0">
                <a:solidFill>
                  <a:schemeClr val="tx1"/>
                </a:solidFill>
                <a:effectLst/>
                <a:latin typeface="+mn-lt"/>
                <a:ea typeface="+mn-ea"/>
                <a:cs typeface="+mn-cs"/>
              </a:rPr>
              <a:t>Keskmine</a:t>
            </a:r>
            <a:r>
              <a:rPr lang="et-EE" sz="1200" kern="1200" baseline="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tulemus 3,6</a:t>
            </a:r>
          </a:p>
          <a:p>
            <a:pPr marL="171450" indent="-171450">
              <a:buFontTx/>
              <a:buChar char="-"/>
            </a:pPr>
            <a:r>
              <a:rPr lang="et-EE" sz="1200" kern="1200" dirty="0" smtClean="0">
                <a:solidFill>
                  <a:schemeClr val="tx1"/>
                </a:solidFill>
                <a:effectLst/>
                <a:latin typeface="+mn-lt"/>
                <a:ea typeface="+mn-ea"/>
                <a:cs typeface="+mn-cs"/>
              </a:rPr>
              <a:t>Hinde „tuleme väga hästi toime“ andmine ei seostu </a:t>
            </a:r>
            <a:r>
              <a:rPr lang="et-EE" sz="1600" kern="1200" dirty="0" smtClean="0">
                <a:solidFill>
                  <a:schemeClr val="tx1"/>
                </a:solidFill>
                <a:effectLst/>
                <a:latin typeface="+mn-lt"/>
                <a:ea typeface="+mn-ea"/>
                <a:cs typeface="+mn-cs"/>
              </a:rPr>
              <a:t>oluliselt</a:t>
            </a:r>
            <a:r>
              <a:rPr lang="et-EE" sz="1200" kern="1200" dirty="0" smtClean="0">
                <a:solidFill>
                  <a:schemeClr val="tx1"/>
                </a:solidFill>
                <a:effectLst/>
                <a:latin typeface="+mn-lt"/>
                <a:ea typeface="+mn-ea"/>
                <a:cs typeface="+mn-cs"/>
              </a:rPr>
              <a:t> seltsimaja kasutajate arvuga, </a:t>
            </a:r>
          </a:p>
          <a:p>
            <a:pPr marL="171450" indent="-171450">
              <a:buFontTx/>
              <a:buChar char="-"/>
            </a:pPr>
            <a:r>
              <a:rPr lang="et-EE" sz="1200" kern="1200" dirty="0" smtClean="0">
                <a:solidFill>
                  <a:schemeClr val="tx1"/>
                </a:solidFill>
                <a:effectLst/>
                <a:latin typeface="+mn-lt"/>
                <a:ea typeface="+mn-ea"/>
                <a:cs typeface="+mn-cs"/>
              </a:rPr>
              <a:t>küll aga on mõlema „</a:t>
            </a:r>
            <a:r>
              <a:rPr lang="et-EE" sz="1200" b="1" kern="1200" dirty="0" smtClean="0">
                <a:solidFill>
                  <a:schemeClr val="tx1"/>
                </a:solidFill>
                <a:effectLst/>
                <a:latin typeface="+mn-lt"/>
                <a:ea typeface="+mn-ea"/>
                <a:cs typeface="+mn-cs"/>
              </a:rPr>
              <a:t>ei tule toime</a:t>
            </a:r>
            <a:r>
              <a:rPr lang="et-EE" sz="1200" kern="1200" dirty="0" smtClean="0">
                <a:solidFill>
                  <a:schemeClr val="tx1"/>
                </a:solidFill>
                <a:effectLst/>
                <a:latin typeface="+mn-lt"/>
                <a:ea typeface="+mn-ea"/>
                <a:cs typeface="+mn-cs"/>
              </a:rPr>
              <a:t>“ vastanud seltsimaja esindajad märkinud, et nende </a:t>
            </a:r>
            <a:r>
              <a:rPr lang="et-EE" sz="1200" b="1" kern="1200" dirty="0" smtClean="0">
                <a:solidFill>
                  <a:schemeClr val="tx1"/>
                </a:solidFill>
                <a:effectLst/>
                <a:latin typeface="+mn-lt"/>
                <a:ea typeface="+mn-ea"/>
                <a:cs typeface="+mn-cs"/>
              </a:rPr>
              <a:t>aastane kasutajaskond on alla 10 inimese </a:t>
            </a:r>
            <a:r>
              <a:rPr lang="et-EE" sz="1200" kern="1200" dirty="0" smtClean="0">
                <a:solidFill>
                  <a:schemeClr val="tx1"/>
                </a:solidFill>
                <a:effectLst/>
                <a:latin typeface="+mn-lt"/>
                <a:ea typeface="+mn-ea"/>
                <a:cs typeface="+mn-cs"/>
              </a:rPr>
              <a:t>(vt joonis 17). Mõlema seltsimaja esindaja põhjendus negatiivsele hinnangule oli, et </a:t>
            </a:r>
            <a:r>
              <a:rPr lang="et-EE" sz="1200" b="1" kern="1200" dirty="0" smtClean="0">
                <a:solidFill>
                  <a:schemeClr val="tx1"/>
                </a:solidFill>
                <a:effectLst/>
                <a:latin typeface="+mn-lt"/>
                <a:ea typeface="+mn-ea"/>
                <a:cs typeface="+mn-cs"/>
              </a:rPr>
              <a:t>külas elab vähe inimesi</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Märkimisväärset </a:t>
            </a:r>
            <a:r>
              <a:rPr lang="et-EE" sz="1200" b="1" kern="1200" dirty="0" smtClean="0">
                <a:solidFill>
                  <a:schemeClr val="tx1"/>
                </a:solidFill>
                <a:effectLst/>
                <a:latin typeface="+mn-lt"/>
                <a:ea typeface="+mn-ea"/>
                <a:cs typeface="+mn-cs"/>
              </a:rPr>
              <a:t>seost maja vanuse ning seltsimaja toimetuleku vahel ei ole</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kuigi uuemates hoonetes tegutsejad hindavad oma toimetulekut kõrgemalt (vt joonis 18).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hinnang toimetulekule ei kasva võrdeliselt palgaliste töötajate arvu kasvuga</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Samamoodi </a:t>
            </a:r>
            <a:r>
              <a:rPr lang="et-EE" sz="1200" b="1" kern="1200" dirty="0" smtClean="0">
                <a:solidFill>
                  <a:schemeClr val="tx1"/>
                </a:solidFill>
                <a:effectLst/>
                <a:latin typeface="+mn-lt"/>
                <a:ea typeface="+mn-ea"/>
                <a:cs typeface="+mn-cs"/>
              </a:rPr>
              <a:t>ei ole tugevat seost toimetuleku ja selle vahel, kas seltsimajas üldse on palgalisi töötajaid</a:t>
            </a:r>
            <a:r>
              <a:rPr lang="et-EE" sz="1200" kern="1200" dirty="0" smtClean="0">
                <a:solidFill>
                  <a:schemeClr val="tx1"/>
                </a:solidFill>
                <a:effectLst/>
                <a:latin typeface="+mn-lt"/>
                <a:ea typeface="+mn-ea"/>
                <a:cs typeface="+mn-cs"/>
              </a:rPr>
              <a:t>. Näiteks on neli vastajat, kelle majas ühtegi palgalist töötajat ei ole, hinnanud seltsimaja toimetulekut väga heaks. Nendest, kes vastasid, et tullakse väga hästi toime, polnud 80% juhtudest ühtegi palgalist töötajat. Samas kuuluvad ka 2 seltsimaja, kes vastasid, et toime ei tulda, nende seltsimajade hulka, kus palgalist töötajat ei olnud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SELTSIMAJA TOIMETULEK ON SEOTUD KÜLASTAJATE ARVUGA</a:t>
            </a:r>
            <a:endParaRPr lang="et-EE" b="1" dirty="0"/>
          </a:p>
        </p:txBody>
      </p:sp>
      <p:sp>
        <p:nvSpPr>
          <p:cNvPr id="4" name="Slaidinumbri kohatäide 3"/>
          <p:cNvSpPr>
            <a:spLocks noGrp="1"/>
          </p:cNvSpPr>
          <p:nvPr>
            <p:ph type="sldNum" sz="quarter" idx="10"/>
          </p:nvPr>
        </p:nvSpPr>
        <p:spPr/>
        <p:txBody>
          <a:bodyPr/>
          <a:lstStyle/>
          <a:p>
            <a:fld id="{9572B866-EC75-458C-A19C-DEF62BCCE495}" type="slidenum">
              <a:rPr lang="et-EE" smtClean="0"/>
              <a:t>15</a:t>
            </a:fld>
            <a:endParaRPr lang="et-EE"/>
          </a:p>
        </p:txBody>
      </p:sp>
    </p:spTree>
    <p:extLst>
      <p:ext uri="{BB962C8B-B14F-4D97-AF65-F5344CB8AC3E}">
        <p14:creationId xmlns:p14="http://schemas.microsoft.com/office/powerpoint/2010/main" val="125415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Võrreldes hinnanguid toimetulekule seltsimaja poolt kasutatavate rahastamisallikatega, siis väga suuri  erisusi näha ei ole (vt joonis 20).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Protsentuaalselt hindavad toimetulekut kõige kõrgemalt seltsimajad, mis märkisid, et tegevusi rahastatakse huviringide tasudest ning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need seltsimajad, kes annetustest sõltuvad, peavad toimetulekut enam kui pooltel juhtudel keskmiseks.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Mitmetest eelpool käsitletud teemadest kumas läbi, et </a:t>
            </a:r>
            <a:r>
              <a:rPr lang="et-EE" sz="1200" b="1" kern="1200" dirty="0" smtClean="0">
                <a:solidFill>
                  <a:schemeClr val="tx1"/>
                </a:solidFill>
                <a:effectLst/>
                <a:latin typeface="+mn-lt"/>
                <a:ea typeface="+mn-ea"/>
                <a:cs typeface="+mn-cs"/>
              </a:rPr>
              <a:t>seltsimaja jätkusuutlikkus, edukus ja toimetulek põhineb piirkonnas elavatel/tegutsevatel aktiivsetel inimestel </a:t>
            </a:r>
            <a:r>
              <a:rPr lang="et-EE" sz="1200" kern="1200" dirty="0" smtClean="0">
                <a:solidFill>
                  <a:schemeClr val="tx1"/>
                </a:solidFill>
                <a:effectLst/>
                <a:latin typeface="+mn-lt"/>
                <a:ea typeface="+mn-ea"/>
                <a:cs typeface="+mn-cs"/>
              </a:rPr>
              <a:t>(eraldi mainis seda avatud vastuste all 6 vastajat).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t-EE" sz="1200" kern="1200" dirty="0" smtClean="0">
              <a:solidFill>
                <a:schemeClr val="tx1"/>
              </a:solidFill>
              <a:effectLst/>
              <a:latin typeface="+mn-lt"/>
              <a:ea typeface="+mn-ea"/>
              <a:cs typeface="+mn-cs"/>
            </a:endParaRP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16</a:t>
            </a:fld>
            <a:endParaRPr lang="et-EE"/>
          </a:p>
        </p:txBody>
      </p:sp>
    </p:spTree>
    <p:extLst>
      <p:ext uri="{BB962C8B-B14F-4D97-AF65-F5344CB8AC3E}">
        <p14:creationId xmlns:p14="http://schemas.microsoft.com/office/powerpoint/2010/main" val="286618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Kõige enam </a:t>
            </a:r>
            <a:r>
              <a:rPr lang="et-EE" sz="1200" kern="1200" dirty="0" smtClean="0">
                <a:solidFill>
                  <a:schemeClr val="tx1"/>
                </a:solidFill>
                <a:effectLst/>
                <a:latin typeface="+mn-lt"/>
                <a:ea typeface="+mn-ea"/>
                <a:cs typeface="+mn-cs"/>
              </a:rPr>
              <a:t>on seltsimajad sihtotstarbelist toetust saanud </a:t>
            </a:r>
            <a:r>
              <a:rPr lang="et-EE" sz="1200" b="1" kern="1200" dirty="0" err="1" smtClean="0">
                <a:solidFill>
                  <a:schemeClr val="tx1"/>
                </a:solidFill>
                <a:effectLst/>
                <a:latin typeface="+mn-lt"/>
                <a:ea typeface="+mn-ea"/>
                <a:cs typeface="+mn-cs"/>
              </a:rPr>
              <a:t>EASist</a:t>
            </a:r>
            <a:r>
              <a:rPr lang="et-EE" sz="1200" kern="1200" dirty="0" smtClean="0">
                <a:solidFill>
                  <a:schemeClr val="tx1"/>
                </a:solidFill>
                <a:effectLst/>
                <a:latin typeface="+mn-lt"/>
                <a:ea typeface="+mn-ea"/>
                <a:cs typeface="+mn-cs"/>
              </a:rPr>
              <a:t> (kokku 19 seltsimaja). Mainiti nii </a:t>
            </a:r>
            <a:r>
              <a:rPr lang="et-EE" sz="1200" b="1" kern="1200" dirty="0" smtClean="0">
                <a:solidFill>
                  <a:schemeClr val="tx1"/>
                </a:solidFill>
                <a:effectLst/>
                <a:latin typeface="+mn-lt"/>
                <a:ea typeface="+mn-ea"/>
                <a:cs typeface="+mn-cs"/>
              </a:rPr>
              <a:t>Kohaliku Omaalgatuse Programmi </a:t>
            </a:r>
            <a:r>
              <a:rPr lang="et-EE" sz="1200" kern="1200" dirty="0" smtClean="0">
                <a:solidFill>
                  <a:schemeClr val="tx1"/>
                </a:solidFill>
                <a:effectLst/>
                <a:latin typeface="+mn-lt"/>
                <a:ea typeface="+mn-ea"/>
                <a:cs typeface="+mn-cs"/>
              </a:rPr>
              <a:t>(KOP) kui ka </a:t>
            </a:r>
            <a:r>
              <a:rPr lang="et-EE" sz="1200" b="1" kern="1200" dirty="0" smtClean="0">
                <a:solidFill>
                  <a:schemeClr val="tx1"/>
                </a:solidFill>
                <a:effectLst/>
                <a:latin typeface="+mn-lt"/>
                <a:ea typeface="+mn-ea"/>
                <a:cs typeface="+mn-cs"/>
              </a:rPr>
              <a:t>Kodanikuühiskonna Sihtkapitali (KÜSK).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LEADER programmi </a:t>
            </a:r>
            <a:r>
              <a:rPr lang="et-EE" sz="1200" kern="1200" dirty="0" smtClean="0">
                <a:solidFill>
                  <a:schemeClr val="tx1"/>
                </a:solidFill>
                <a:effectLst/>
                <a:latin typeface="+mn-lt"/>
                <a:ea typeface="+mn-ea"/>
                <a:cs typeface="+mn-cs"/>
              </a:rPr>
              <a:t>oli eraldi välja toonud 15 seltsimaja esindaja ning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PRIA</a:t>
            </a:r>
            <a:r>
              <a:rPr lang="et-EE" sz="1200" kern="1200" dirty="0" smtClean="0">
                <a:solidFill>
                  <a:schemeClr val="tx1"/>
                </a:solidFill>
                <a:effectLst/>
                <a:latin typeface="+mn-lt"/>
                <a:ea typeface="+mn-ea"/>
                <a:cs typeface="+mn-cs"/>
              </a:rPr>
              <a:t> märkis ära 11 inimest.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Neli seltsimaja olid rahalisi vahendeid saanud </a:t>
            </a:r>
            <a:r>
              <a:rPr lang="et-EE" sz="1200" b="1" kern="1200" dirty="0" smtClean="0">
                <a:solidFill>
                  <a:schemeClr val="tx1"/>
                </a:solidFill>
                <a:effectLst/>
                <a:latin typeface="+mn-lt"/>
                <a:ea typeface="+mn-ea"/>
                <a:cs typeface="+mn-cs"/>
              </a:rPr>
              <a:t>Kultuurkapitalist</a:t>
            </a:r>
            <a:r>
              <a:rPr lang="et-EE" sz="1200" kern="1200" dirty="0" smtClean="0">
                <a:solidFill>
                  <a:schemeClr val="tx1"/>
                </a:solidFill>
                <a:effectLst/>
                <a:latin typeface="+mn-lt"/>
                <a:ea typeface="+mn-ea"/>
                <a:cs typeface="+mn-cs"/>
              </a:rPr>
              <a:t> ning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4 tõi eraldi välja kohalike omavalitsuste (</a:t>
            </a:r>
            <a:r>
              <a:rPr lang="et-EE" sz="1200" b="1" kern="1200" dirty="0" smtClean="0">
                <a:solidFill>
                  <a:schemeClr val="tx1"/>
                </a:solidFill>
                <a:effectLst/>
                <a:latin typeface="+mn-lt"/>
                <a:ea typeface="+mn-ea"/>
                <a:cs typeface="+mn-cs"/>
              </a:rPr>
              <a:t>KOV</a:t>
            </a:r>
            <a:r>
              <a:rPr lang="et-EE" sz="1200" kern="1200" dirty="0" smtClean="0">
                <a:solidFill>
                  <a:schemeClr val="tx1"/>
                </a:solidFill>
                <a:effectLst/>
                <a:latin typeface="+mn-lt"/>
                <a:ea typeface="+mn-ea"/>
                <a:cs typeface="+mn-cs"/>
              </a:rPr>
              <a:t>) toe.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Ühel korral mainiti Riigieelarvelist „</a:t>
            </a:r>
            <a:r>
              <a:rPr lang="et-EE" sz="1200" b="1" kern="1200" dirty="0" smtClean="0">
                <a:solidFill>
                  <a:schemeClr val="tx1"/>
                </a:solidFill>
                <a:effectLst/>
                <a:latin typeface="+mn-lt"/>
                <a:ea typeface="+mn-ea"/>
                <a:cs typeface="+mn-cs"/>
              </a:rPr>
              <a:t>katuseraha</a:t>
            </a:r>
            <a:r>
              <a:rPr lang="et-EE" sz="1200" kern="120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Saarte pärimuslikku kultuurikeskkonda</a:t>
            </a:r>
            <a:r>
              <a:rPr lang="et-EE" sz="1200" kern="120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Kultuuriministeeriumit</a:t>
            </a:r>
            <a:r>
              <a:rPr lang="et-EE" sz="1200" kern="120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Hasartmängunõukogu</a:t>
            </a:r>
            <a:r>
              <a:rPr lang="et-EE" sz="1200" kern="120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Elukestva õppe Maaelu Meedet ja Keskkonna Investeeringute Keskust (KIK).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Leonardo </a:t>
            </a:r>
            <a:r>
              <a:rPr lang="et-EE" sz="1200" b="1" kern="1200" dirty="0" err="1" smtClean="0">
                <a:solidFill>
                  <a:schemeClr val="tx1"/>
                </a:solidFill>
                <a:effectLst/>
                <a:latin typeface="+mn-lt"/>
                <a:ea typeface="+mn-ea"/>
                <a:cs typeface="+mn-cs"/>
              </a:rPr>
              <a:t>da</a:t>
            </a:r>
            <a:r>
              <a:rPr lang="et-EE" sz="1200" b="1" kern="1200" dirty="0" smtClean="0">
                <a:solidFill>
                  <a:schemeClr val="tx1"/>
                </a:solidFill>
                <a:effectLst/>
                <a:latin typeface="+mn-lt"/>
                <a:ea typeface="+mn-ea"/>
                <a:cs typeface="+mn-cs"/>
              </a:rPr>
              <a:t> Vinci </a:t>
            </a:r>
            <a:r>
              <a:rPr lang="et-EE" sz="1200" kern="1200" dirty="0" smtClean="0">
                <a:solidFill>
                  <a:schemeClr val="tx1"/>
                </a:solidFill>
                <a:effectLst/>
                <a:latin typeface="+mn-lt"/>
                <a:ea typeface="+mn-ea"/>
                <a:cs typeface="+mn-cs"/>
              </a:rPr>
              <a:t>programmist on saadud raha õpirändeks.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Kokku on küsitluses osalenud Saare maakonna seltsimajad küsinud erinevatest programmidest toetust </a:t>
            </a:r>
            <a:r>
              <a:rPr lang="et-EE" sz="1200" b="1" kern="1200" dirty="0" smtClean="0">
                <a:solidFill>
                  <a:schemeClr val="tx1"/>
                </a:solidFill>
                <a:effectLst/>
                <a:latin typeface="+mn-lt"/>
                <a:ea typeface="+mn-ea"/>
                <a:cs typeface="+mn-cs"/>
              </a:rPr>
              <a:t>52-l korral</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Kõige aktiivsemalt on raha taotlenud seltsimajad, mida külastab aastas kokku üle 1000 erineva inimese (vt joonis 13). Seos on ka mõistetav – seltsimajades, kus on aktiivsed projektide kirjutajad, toimub rohkem tegevusi, mis omakorda meelitavad külastajaid.</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17</a:t>
            </a:fld>
            <a:endParaRPr lang="et-EE"/>
          </a:p>
        </p:txBody>
      </p:sp>
    </p:spTree>
    <p:extLst>
      <p:ext uri="{BB962C8B-B14F-4D97-AF65-F5344CB8AC3E}">
        <p14:creationId xmlns:p14="http://schemas.microsoft.com/office/powerpoint/2010/main" val="211255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Keskmine</a:t>
            </a:r>
            <a:r>
              <a:rPr lang="et-EE" sz="1200" kern="1200" dirty="0" smtClean="0">
                <a:solidFill>
                  <a:schemeClr val="tx1"/>
                </a:solidFill>
                <a:effectLst/>
                <a:latin typeface="+mn-lt"/>
                <a:ea typeface="+mn-ea"/>
                <a:cs typeface="+mn-cs"/>
              </a:rPr>
              <a:t> (aritmeetiline keskmine) toetussumma oli </a:t>
            </a:r>
            <a:r>
              <a:rPr lang="et-EE" sz="1200" b="1" kern="1200" dirty="0" smtClean="0">
                <a:solidFill>
                  <a:schemeClr val="tx1"/>
                </a:solidFill>
                <a:effectLst/>
                <a:latin typeface="+mn-lt"/>
                <a:ea typeface="+mn-ea"/>
                <a:cs typeface="+mn-cs"/>
              </a:rPr>
              <a:t>56 531€,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samas vaadates </a:t>
            </a:r>
            <a:r>
              <a:rPr lang="et-EE" sz="1200" b="1" kern="1200" dirty="0" smtClean="0">
                <a:solidFill>
                  <a:schemeClr val="tx1"/>
                </a:solidFill>
                <a:effectLst/>
                <a:latin typeface="+mn-lt"/>
                <a:ea typeface="+mn-ea"/>
                <a:cs typeface="+mn-cs"/>
              </a:rPr>
              <a:t>mediaani</a:t>
            </a:r>
            <a:r>
              <a:rPr lang="et-EE" sz="1200" kern="1200" dirty="0" smtClean="0">
                <a:solidFill>
                  <a:schemeClr val="tx1"/>
                </a:solidFill>
                <a:effectLst/>
                <a:latin typeface="+mn-lt"/>
                <a:ea typeface="+mn-ea"/>
                <a:cs typeface="+mn-cs"/>
              </a:rPr>
              <a:t>, mis jaotab vastajad täpselt pooleks, on keskmine seltsimaja poolt kätte saadud toetusraha </a:t>
            </a:r>
            <a:r>
              <a:rPr lang="et-EE" sz="1200" b="1" kern="1200" dirty="0" smtClean="0">
                <a:solidFill>
                  <a:schemeClr val="tx1"/>
                </a:solidFill>
                <a:effectLst/>
                <a:latin typeface="+mn-lt"/>
                <a:ea typeface="+mn-ea"/>
                <a:cs typeface="+mn-cs"/>
              </a:rPr>
              <a:t>29 481</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Kõige rohkem on raha saanud just uued seltsimajad </a:t>
            </a:r>
            <a:r>
              <a:rPr lang="et-EE" sz="1200" kern="1200" dirty="0" smtClean="0">
                <a:solidFill>
                  <a:schemeClr val="tx1"/>
                </a:solidFill>
                <a:effectLst/>
                <a:latin typeface="+mn-lt"/>
                <a:ea typeface="+mn-ea"/>
                <a:cs typeface="+mn-cs"/>
              </a:rPr>
              <a:t>(vt joonis 8). Kaheksa seltsimaja, mis alustasid tegevust peale 2005. aastat, on raha saanud vähemalt 10 001 eurot. Seega võib oletada, et projektide raames saadud rahade eest seltsimaja ehitatigi.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Raha ei ole taotlenud ajavahemikus 1986-1995 asutatud ning vanemad kui 1939 ehitusaastaga seltsimajad.</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18</a:t>
            </a:fld>
            <a:endParaRPr lang="et-EE"/>
          </a:p>
        </p:txBody>
      </p:sp>
    </p:spTree>
    <p:extLst>
      <p:ext uri="{BB962C8B-B14F-4D97-AF65-F5344CB8AC3E}">
        <p14:creationId xmlns:p14="http://schemas.microsoft.com/office/powerpoint/2010/main" val="70652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Möödunud viie aasta jooksul taotleti kõige enam vahendeid </a:t>
            </a:r>
            <a:r>
              <a:rPr lang="et-EE" sz="1200" b="1" kern="1200" dirty="0" smtClean="0">
                <a:solidFill>
                  <a:schemeClr val="tx1"/>
                </a:solidFill>
                <a:effectLst/>
                <a:latin typeface="+mn-lt"/>
                <a:ea typeface="+mn-ea"/>
                <a:cs typeface="+mn-cs"/>
              </a:rPr>
              <a:t>remondi</a:t>
            </a:r>
            <a:r>
              <a:rPr lang="et-EE" sz="1200" kern="1200" dirty="0" smtClean="0">
                <a:solidFill>
                  <a:schemeClr val="tx1"/>
                </a:solidFill>
                <a:effectLst/>
                <a:latin typeface="+mn-lt"/>
                <a:ea typeface="+mn-ea"/>
                <a:cs typeface="+mn-cs"/>
              </a:rPr>
              <a:t> ning </a:t>
            </a:r>
            <a:r>
              <a:rPr lang="et-EE" sz="1200" b="1" kern="1200" dirty="0" smtClean="0">
                <a:solidFill>
                  <a:schemeClr val="tx1"/>
                </a:solidFill>
                <a:effectLst/>
                <a:latin typeface="+mn-lt"/>
                <a:ea typeface="+mn-ea"/>
                <a:cs typeface="+mn-cs"/>
              </a:rPr>
              <a:t>ümberehituste tarbeks </a:t>
            </a:r>
            <a:r>
              <a:rPr lang="et-EE" sz="1200" kern="1200" dirty="0" smtClean="0">
                <a:solidFill>
                  <a:schemeClr val="tx1"/>
                </a:solidFill>
                <a:effectLst/>
                <a:latin typeface="+mn-lt"/>
                <a:ea typeface="+mn-ea"/>
                <a:cs typeface="+mn-cs"/>
              </a:rPr>
              <a:t>(vt joonis 7).</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on </a:t>
            </a:r>
            <a:r>
              <a:rPr lang="et-EE" sz="1200" b="1" kern="1200" dirty="0" smtClean="0">
                <a:solidFill>
                  <a:schemeClr val="tx1"/>
                </a:solidFill>
                <a:effectLst/>
                <a:latin typeface="+mn-lt"/>
                <a:ea typeface="+mn-ea"/>
                <a:cs typeface="+mn-cs"/>
              </a:rPr>
              <a:t>2/3 rahast investeeritud materiaalse keskkonna </a:t>
            </a:r>
            <a:r>
              <a:rPr lang="et-EE" sz="1200" kern="1200" dirty="0" smtClean="0">
                <a:solidFill>
                  <a:schemeClr val="tx1"/>
                </a:solidFill>
                <a:effectLst/>
                <a:latin typeface="+mn-lt"/>
                <a:ea typeface="+mn-ea"/>
                <a:cs typeface="+mn-cs"/>
              </a:rPr>
              <a:t>parendamisele ning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1/3 sisulistesse tegevustesse</a:t>
            </a:r>
            <a:r>
              <a:rPr lang="et-EE" sz="1200" kern="1200" dirty="0" smtClean="0">
                <a:solidFill>
                  <a:schemeClr val="tx1"/>
                </a:solidFill>
                <a:effectLst/>
                <a:latin typeface="+mn-lt"/>
                <a:ea typeface="+mn-ea"/>
                <a:cs typeface="+mn-cs"/>
              </a:rPr>
              <a:t>.</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19</a:t>
            </a:fld>
            <a:endParaRPr lang="et-EE"/>
          </a:p>
        </p:txBody>
      </p:sp>
    </p:spTree>
    <p:extLst>
      <p:ext uri="{BB962C8B-B14F-4D97-AF65-F5344CB8AC3E}">
        <p14:creationId xmlns:p14="http://schemas.microsoft.com/office/powerpoint/2010/main" val="184137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Tx/>
              <a:buChar char="-"/>
            </a:pPr>
            <a:r>
              <a:rPr lang="et-EE" sz="1200" kern="1200" dirty="0" smtClean="0">
                <a:solidFill>
                  <a:schemeClr val="tx1"/>
                </a:solidFill>
                <a:effectLst/>
                <a:latin typeface="+mn-lt"/>
                <a:ea typeface="+mn-ea"/>
                <a:cs typeface="+mn-cs"/>
              </a:rPr>
              <a:t>Kõige keerulisemaks peeti </a:t>
            </a:r>
            <a:r>
              <a:rPr lang="et-EE" sz="1200" b="1" kern="1200" dirty="0" smtClean="0">
                <a:solidFill>
                  <a:schemeClr val="tx1"/>
                </a:solidFill>
                <a:effectLst/>
                <a:latin typeface="+mn-lt"/>
                <a:ea typeface="+mn-ea"/>
                <a:cs typeface="+mn-cs"/>
              </a:rPr>
              <a:t>rahaliste vahendite leidmist maja remontimiseks ning haldamiseks</a:t>
            </a:r>
            <a:r>
              <a:rPr lang="et-EE" sz="1200" kern="1200" dirty="0" smtClean="0">
                <a:solidFill>
                  <a:schemeClr val="tx1"/>
                </a:solidFill>
                <a:effectLst/>
                <a:latin typeface="+mn-lt"/>
                <a:ea typeface="+mn-ea"/>
                <a:cs typeface="+mn-cs"/>
              </a:rPr>
              <a:t>. </a:t>
            </a:r>
          </a:p>
          <a:p>
            <a:pPr marL="171450" indent="-171450">
              <a:buFontTx/>
              <a:buChar char="-"/>
            </a:pPr>
            <a:r>
              <a:rPr lang="et-EE" sz="1200" kern="1200" dirty="0" smtClean="0">
                <a:solidFill>
                  <a:schemeClr val="tx1"/>
                </a:solidFill>
                <a:effectLst/>
                <a:latin typeface="+mn-lt"/>
                <a:ea typeface="+mn-ea"/>
                <a:cs typeface="+mn-cs"/>
              </a:rPr>
              <a:t>Teise probleemina toodi välja </a:t>
            </a:r>
            <a:r>
              <a:rPr lang="et-EE" sz="1200" b="1" kern="1200" dirty="0" smtClean="0">
                <a:solidFill>
                  <a:schemeClr val="tx1"/>
                </a:solidFill>
                <a:effectLst/>
                <a:latin typeface="+mn-lt"/>
                <a:ea typeface="+mn-ea"/>
                <a:cs typeface="+mn-cs"/>
              </a:rPr>
              <a:t>inimeste vähesus piirkonnas </a:t>
            </a:r>
            <a:r>
              <a:rPr lang="et-EE" sz="1200" kern="1200" dirty="0" smtClean="0">
                <a:solidFill>
                  <a:schemeClr val="tx1"/>
                </a:solidFill>
                <a:effectLst/>
                <a:latin typeface="+mn-lt"/>
                <a:ea typeface="+mn-ea"/>
                <a:cs typeface="+mn-cs"/>
              </a:rPr>
              <a:t>(noored kolivad linna ning vanu inimesi jääb järjest vähemaks), sh ühel korral mainiti inimeste vähest huvi ning neli vastajat rõhutas, et inimesi peaks enam kaasama. </a:t>
            </a:r>
          </a:p>
          <a:p>
            <a:pPr marL="171450" indent="-171450">
              <a:buFontTx/>
              <a:buChar char="-"/>
            </a:pPr>
            <a:r>
              <a:rPr lang="et-EE" sz="1200" kern="1200" dirty="0" smtClean="0">
                <a:solidFill>
                  <a:schemeClr val="tx1"/>
                </a:solidFill>
                <a:effectLst/>
                <a:latin typeface="+mn-lt"/>
                <a:ea typeface="+mn-ea"/>
                <a:cs typeface="+mn-cs"/>
              </a:rPr>
              <a:t>Kolmanda teemagrupi moodustasid vastused, mis käsitlesid </a:t>
            </a:r>
            <a:r>
              <a:rPr lang="et-EE" sz="1200" b="1" kern="1200" dirty="0" smtClean="0">
                <a:solidFill>
                  <a:schemeClr val="tx1"/>
                </a:solidFill>
                <a:effectLst/>
                <a:latin typeface="+mn-lt"/>
                <a:ea typeface="+mn-ea"/>
                <a:cs typeface="+mn-cs"/>
              </a:rPr>
              <a:t>seltsimaja </a:t>
            </a:r>
            <a:r>
              <a:rPr lang="et-EE" sz="1200" b="1" kern="1200" dirty="0" err="1" smtClean="0">
                <a:solidFill>
                  <a:schemeClr val="tx1"/>
                </a:solidFill>
                <a:effectLst/>
                <a:latin typeface="+mn-lt"/>
                <a:ea typeface="+mn-ea"/>
                <a:cs typeface="+mn-cs"/>
              </a:rPr>
              <a:t>inimkapitali</a:t>
            </a:r>
            <a:r>
              <a:rPr lang="et-EE" sz="1200" kern="1200" dirty="0" smtClean="0">
                <a:solidFill>
                  <a:schemeClr val="tx1"/>
                </a:solidFill>
                <a:effectLst/>
                <a:latin typeface="+mn-lt"/>
                <a:ea typeface="+mn-ea"/>
                <a:cs typeface="+mn-cs"/>
              </a:rPr>
              <a:t>. Tunti muret seltsimaja jätkusuutlikkuse pärast, kui see põhineb vaid vabatahtlike tööl ning arutleti olukorra üle, mis juhtub, kui praegune </a:t>
            </a:r>
            <a:r>
              <a:rPr lang="et-EE" sz="1200" b="1" kern="1200" dirty="0" smtClean="0">
                <a:solidFill>
                  <a:schemeClr val="tx1"/>
                </a:solidFill>
                <a:effectLst/>
                <a:latin typeface="+mn-lt"/>
                <a:ea typeface="+mn-ea"/>
                <a:cs typeface="+mn-cs"/>
              </a:rPr>
              <a:t>sädeinimene</a:t>
            </a:r>
            <a:r>
              <a:rPr lang="et-EE" sz="1200" kern="1200" dirty="0" smtClean="0">
                <a:solidFill>
                  <a:schemeClr val="tx1"/>
                </a:solidFill>
                <a:effectLst/>
                <a:latin typeface="+mn-lt"/>
                <a:ea typeface="+mn-ea"/>
                <a:cs typeface="+mn-cs"/>
              </a:rPr>
              <a:t> lahkub või väsib. </a:t>
            </a:r>
          </a:p>
          <a:p>
            <a:pPr marL="171450" indent="-171450">
              <a:buFontTx/>
              <a:buChar char="-"/>
            </a:pPr>
            <a:r>
              <a:rPr lang="et-EE" sz="1200" b="1" kern="1200" dirty="0" smtClean="0">
                <a:solidFill>
                  <a:schemeClr val="tx1"/>
                </a:solidFill>
                <a:effectLst/>
                <a:latin typeface="+mn-lt"/>
                <a:ea typeface="+mn-ea"/>
                <a:cs typeface="+mn-cs"/>
              </a:rPr>
              <a:t>Ligipääsu</a:t>
            </a:r>
            <a:r>
              <a:rPr lang="et-EE" sz="1200" kern="1200" dirty="0" smtClean="0">
                <a:solidFill>
                  <a:schemeClr val="tx1"/>
                </a:solidFill>
                <a:effectLst/>
                <a:latin typeface="+mn-lt"/>
                <a:ea typeface="+mn-ea"/>
                <a:cs typeface="+mn-cs"/>
              </a:rPr>
              <a:t> tõid probleemiks kaks seltsimaja. Neist üks mainis halbu transpordiühendusi ning teine tõi välja, et inimesed ei julge tulla, kuna kooskäimiskoht asub eramaal. </a:t>
            </a:r>
          </a:p>
          <a:p>
            <a:pPr marL="171450" indent="-171450">
              <a:buFontTx/>
              <a:buChar char="-"/>
            </a:pPr>
            <a:r>
              <a:rPr lang="et-EE" sz="1200" kern="1200" dirty="0" smtClean="0">
                <a:solidFill>
                  <a:schemeClr val="tx1"/>
                </a:solidFill>
                <a:effectLst/>
                <a:latin typeface="+mn-lt"/>
                <a:ea typeface="+mn-ea"/>
                <a:cs typeface="+mn-cs"/>
              </a:rPr>
              <a:t>Ühe seltsimaja esindaja tundis muret </a:t>
            </a:r>
            <a:r>
              <a:rPr lang="et-EE" sz="1200" b="1" kern="1200" dirty="0" smtClean="0">
                <a:solidFill>
                  <a:schemeClr val="tx1"/>
                </a:solidFill>
                <a:effectLst/>
                <a:latin typeface="+mn-lt"/>
                <a:ea typeface="+mn-ea"/>
                <a:cs typeface="+mn-cs"/>
              </a:rPr>
              <a:t>mürataseme</a:t>
            </a:r>
            <a:r>
              <a:rPr lang="et-EE" sz="1200" kern="1200" dirty="0" smtClean="0">
                <a:solidFill>
                  <a:schemeClr val="tx1"/>
                </a:solidFill>
                <a:effectLst/>
                <a:latin typeface="+mn-lt"/>
                <a:ea typeface="+mn-ea"/>
                <a:cs typeface="+mn-cs"/>
              </a:rPr>
              <a:t> pärast külas, kui seltsimaja väljastpoolt tulijatele välja renditakse</a:t>
            </a:r>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20</a:t>
            </a:fld>
            <a:endParaRPr lang="et-EE"/>
          </a:p>
        </p:txBody>
      </p:sp>
    </p:spTree>
    <p:extLst>
      <p:ext uri="{BB962C8B-B14F-4D97-AF65-F5344CB8AC3E}">
        <p14:creationId xmlns:p14="http://schemas.microsoft.com/office/powerpoint/2010/main" val="116559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26 seltsimaja märkis,</a:t>
            </a:r>
            <a:r>
              <a:rPr lang="et-EE" sz="1200" b="1" kern="1200" baseline="0" dirty="0" smtClean="0">
                <a:solidFill>
                  <a:schemeClr val="tx1"/>
                </a:solidFill>
                <a:effectLst/>
                <a:latin typeface="+mn-lt"/>
                <a:ea typeface="+mn-ea"/>
                <a:cs typeface="+mn-cs"/>
              </a:rPr>
              <a:t> et planeerivad toetust taotleda</a:t>
            </a:r>
            <a:endParaRPr lang="et-EE"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Kui kõige vanemad seltsimajad ei ole raha taotlenud ega plaanigi seda küsitlusele antud vastuste kohaselt teha, siis </a:t>
            </a:r>
            <a:r>
              <a:rPr lang="et-EE" sz="1200" b="1" kern="1200" dirty="0" smtClean="0">
                <a:solidFill>
                  <a:schemeClr val="tx1"/>
                </a:solidFill>
                <a:effectLst/>
                <a:latin typeface="+mn-lt"/>
                <a:ea typeface="+mn-ea"/>
                <a:cs typeface="+mn-cs"/>
              </a:rPr>
              <a:t>ühes taasiseseisvumise algusaja hoones on planeeritud kapitaalremont.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Alla 10 000 euro plaanivad küsida ka kaks Nõukogude Liidu ajal ehitatud hoones tegutsevat seltsimaja (vt joonis 9).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Üheks põhjuseks, miks vanades majades tegutsevad seltsimajad raha pole taotlenud, võib olla seltsimaja esindaja hirm projektitaotluste esitamise ees, kuna kahes üle 65 tegutsemisaastaga majas on maja eestkostja tegutsenud hoones üle 25 aasta.</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21</a:t>
            </a:fld>
            <a:endParaRPr lang="et-EE"/>
          </a:p>
        </p:txBody>
      </p:sp>
    </p:spTree>
    <p:extLst>
      <p:ext uri="{BB962C8B-B14F-4D97-AF65-F5344CB8AC3E}">
        <p14:creationId xmlns:p14="http://schemas.microsoft.com/office/powerpoint/2010/main" val="290359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järgneva viie aasta jooksul on seltsimajadel plaanis rohkem raha taotleda kui seda tehti eelneval perioodil</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Ilmselt on saadud julgustust varasematest edukaks osutunud taotlustest.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Lisaks mainiti mitmel korral, et olukord seltsimajas on hetkel ebakindel (põhjuseks toodi valdade ühinemine ning liidri vahetumine). </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22</a:t>
            </a:fld>
            <a:endParaRPr lang="et-EE"/>
          </a:p>
        </p:txBody>
      </p:sp>
    </p:spTree>
    <p:extLst>
      <p:ext uri="{BB962C8B-B14F-4D97-AF65-F5344CB8AC3E}">
        <p14:creationId xmlns:p14="http://schemas.microsoft.com/office/powerpoint/2010/main" val="3457993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Rahaliste vahendite planeerimise osas on plaanid ülekaalukalt suunatud </a:t>
            </a:r>
            <a:r>
              <a:rPr lang="et-EE" sz="1200" b="1" kern="1200" dirty="0" smtClean="0">
                <a:solidFill>
                  <a:schemeClr val="tx1"/>
                </a:solidFill>
                <a:effectLst/>
                <a:latin typeface="+mn-lt"/>
                <a:ea typeface="+mn-ea"/>
                <a:cs typeface="+mn-cs"/>
              </a:rPr>
              <a:t>remondile</a:t>
            </a:r>
            <a:r>
              <a:rPr lang="et-EE" sz="1200" kern="1200" dirty="0" smtClean="0">
                <a:solidFill>
                  <a:schemeClr val="tx1"/>
                </a:solidFill>
                <a:effectLst/>
                <a:latin typeface="+mn-lt"/>
                <a:ea typeface="+mn-ea"/>
                <a:cs typeface="+mn-cs"/>
              </a:rPr>
              <a:t> ning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huviringide mitmekesistamisele </a:t>
            </a:r>
            <a:r>
              <a:rPr lang="et-EE" sz="1200" kern="1200" dirty="0" smtClean="0">
                <a:solidFill>
                  <a:schemeClr val="tx1"/>
                </a:solidFill>
                <a:effectLst/>
                <a:latin typeface="+mn-lt"/>
                <a:ea typeface="+mn-ea"/>
                <a:cs typeface="+mn-cs"/>
              </a:rPr>
              <a:t>ehk nii renoveerimis- kui tegevustoetustele (vt joonis 14 ja 15).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Kuna viiel seltsimajal on plaan kasutada rahasid köögi välja ehitamiseks, siis sellest tulenevalt plaanitakse tegevustoetust küsida toodud </a:t>
            </a:r>
            <a:r>
              <a:rPr lang="et-EE" sz="1200" b="1" kern="1200" dirty="0" smtClean="0">
                <a:solidFill>
                  <a:schemeClr val="tx1"/>
                </a:solidFill>
                <a:effectLst/>
                <a:latin typeface="+mn-lt"/>
                <a:ea typeface="+mn-ea"/>
                <a:cs typeface="+mn-cs"/>
              </a:rPr>
              <a:t>toiduteemaliste koolituste korraldamiseks.</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23</a:t>
            </a:fld>
            <a:endParaRPr lang="et-EE"/>
          </a:p>
        </p:txBody>
      </p:sp>
    </p:spTree>
    <p:extLst>
      <p:ext uri="{BB962C8B-B14F-4D97-AF65-F5344CB8AC3E}">
        <p14:creationId xmlns:p14="http://schemas.microsoft.com/office/powerpoint/2010/main" val="66913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r>
              <a:rPr lang="et-EE" dirty="0" smtClean="0"/>
              <a:t>17-l ei olnud maja; 8 lubas vastata, aga ei vastanud; 4 arvas, et nad ei ole seltsimaja ja 4 ei tahtnud uuringus erinevatel põhjustel osaleda</a:t>
            </a:r>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4</a:t>
            </a:fld>
            <a:endParaRPr lang="et-EE"/>
          </a:p>
        </p:txBody>
      </p:sp>
    </p:spTree>
    <p:extLst>
      <p:ext uri="{BB962C8B-B14F-4D97-AF65-F5344CB8AC3E}">
        <p14:creationId xmlns:p14="http://schemas.microsoft.com/office/powerpoint/2010/main" val="121522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Teiste seltsimajadega on koostööd teinud 47-st vastanust 31.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Kõige enam on koostööd tehtud </a:t>
            </a:r>
            <a:r>
              <a:rPr lang="et-EE" sz="1200" b="1" kern="1200" dirty="0" smtClean="0">
                <a:solidFill>
                  <a:schemeClr val="tx1"/>
                </a:solidFill>
                <a:effectLst/>
                <a:latin typeface="+mn-lt"/>
                <a:ea typeface="+mn-ea"/>
                <a:cs typeface="+mn-cs"/>
              </a:rPr>
              <a:t>ürituste raames </a:t>
            </a:r>
            <a:r>
              <a:rPr lang="et-EE" sz="1200" kern="1200" dirty="0" smtClean="0">
                <a:solidFill>
                  <a:schemeClr val="tx1"/>
                </a:solidFill>
                <a:effectLst/>
                <a:latin typeface="+mn-lt"/>
                <a:ea typeface="+mn-ea"/>
                <a:cs typeface="+mn-cs"/>
              </a:rPr>
              <a:t>(21 juhul),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5 korda mainiti </a:t>
            </a:r>
            <a:r>
              <a:rPr lang="et-EE" sz="1200" b="1" kern="1200" dirty="0" smtClean="0">
                <a:solidFill>
                  <a:schemeClr val="tx1"/>
                </a:solidFill>
                <a:effectLst/>
                <a:latin typeface="+mn-lt"/>
                <a:ea typeface="+mn-ea"/>
                <a:cs typeface="+mn-cs"/>
              </a:rPr>
              <a:t>kogemuste vahetamist </a:t>
            </a:r>
            <a:r>
              <a:rPr lang="et-EE" sz="1200" kern="1200" dirty="0" smtClean="0">
                <a:solidFill>
                  <a:schemeClr val="tx1"/>
                </a:solidFill>
                <a:effectLst/>
                <a:latin typeface="+mn-lt"/>
                <a:ea typeface="+mn-ea"/>
                <a:cs typeface="+mn-cs"/>
              </a:rPr>
              <a:t>ning </a:t>
            </a:r>
            <a:r>
              <a:rPr lang="et-EE" sz="1200" b="1" kern="1200" dirty="0" smtClean="0">
                <a:solidFill>
                  <a:schemeClr val="tx1"/>
                </a:solidFill>
                <a:effectLst/>
                <a:latin typeface="+mn-lt"/>
                <a:ea typeface="+mn-ea"/>
                <a:cs typeface="+mn-cs"/>
              </a:rPr>
              <a:t>koolitusi</a:t>
            </a:r>
            <a:r>
              <a:rPr lang="et-EE" sz="1200" kern="1200" dirty="0" smtClean="0">
                <a:solidFill>
                  <a:schemeClr val="tx1"/>
                </a:solidFill>
                <a:effectLst/>
                <a:latin typeface="+mn-lt"/>
                <a:ea typeface="+mn-ea"/>
                <a:cs typeface="+mn-cs"/>
              </a:rPr>
              <a:t> ja kolmel korral toodi välja </a:t>
            </a:r>
            <a:r>
              <a:rPr lang="et-EE" sz="1200" b="1" kern="1200" dirty="0" smtClean="0">
                <a:solidFill>
                  <a:schemeClr val="tx1"/>
                </a:solidFill>
                <a:effectLst/>
                <a:latin typeface="+mn-lt"/>
                <a:ea typeface="+mn-ea"/>
                <a:cs typeface="+mn-cs"/>
              </a:rPr>
              <a:t>koostöö huviringide vahel</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Paaril korral mainiti </a:t>
            </a:r>
            <a:r>
              <a:rPr lang="et-EE" sz="1200" b="1" kern="1200" dirty="0" err="1" smtClean="0">
                <a:solidFill>
                  <a:schemeClr val="tx1"/>
                </a:solidFill>
                <a:effectLst/>
                <a:latin typeface="+mn-lt"/>
                <a:ea typeface="+mn-ea"/>
                <a:cs typeface="+mn-cs"/>
              </a:rPr>
              <a:t>kogukonnaköökidealast</a:t>
            </a:r>
            <a:r>
              <a:rPr lang="et-EE" sz="1200" b="1" kern="1200" dirty="0" smtClean="0">
                <a:solidFill>
                  <a:schemeClr val="tx1"/>
                </a:solidFill>
                <a:effectLst/>
                <a:latin typeface="+mn-lt"/>
                <a:ea typeface="+mn-ea"/>
                <a:cs typeface="+mn-cs"/>
              </a:rPr>
              <a:t> koostööd</a:t>
            </a:r>
            <a:r>
              <a:rPr lang="et-EE" sz="1200" kern="1200" dirty="0" smtClean="0">
                <a:solidFill>
                  <a:schemeClr val="tx1"/>
                </a:solidFill>
                <a:effectLst/>
                <a:latin typeface="+mn-lt"/>
                <a:ea typeface="+mn-ea"/>
                <a:cs typeface="+mn-cs"/>
              </a:rPr>
              <a:t>, ühiselt kirjutatud projekte, </a:t>
            </a:r>
            <a:r>
              <a:rPr lang="et-EE" sz="1200" b="1" kern="1200" dirty="0" smtClean="0">
                <a:solidFill>
                  <a:schemeClr val="tx1"/>
                </a:solidFill>
                <a:effectLst/>
                <a:latin typeface="+mn-lt"/>
                <a:ea typeface="+mn-ea"/>
                <a:cs typeface="+mn-cs"/>
              </a:rPr>
              <a:t>trükise välja andmist</a:t>
            </a:r>
            <a:r>
              <a:rPr lang="et-EE" sz="1200" kern="1200" dirty="0" smtClean="0">
                <a:solidFill>
                  <a:schemeClr val="tx1"/>
                </a:solidFill>
                <a:effectLst/>
                <a:latin typeface="+mn-lt"/>
                <a:ea typeface="+mn-ea"/>
                <a:cs typeface="+mn-cs"/>
              </a:rPr>
              <a:t>, koostatud näitust ning üksteisele renditud ruume/seadmeid (vt joonis 22). </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26</a:t>
            </a:fld>
            <a:endParaRPr lang="et-EE"/>
          </a:p>
        </p:txBody>
      </p:sp>
    </p:spTree>
    <p:extLst>
      <p:ext uri="{BB962C8B-B14F-4D97-AF65-F5344CB8AC3E}">
        <p14:creationId xmlns:p14="http://schemas.microsoft.com/office/powerpoint/2010/main" val="2396810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Peaaegu kolmandik vastanutest ei jäänud varasema koostööga rahule, vastates, et see oli kesine või puudulik (vt joonis 23). Samas märkisid 9 negatiivse hinnangu andjast 8, et sooviksid tulevikus kindlasti teiste seltsimajadega koostööd teha.</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27</a:t>
            </a:fld>
            <a:endParaRPr lang="et-EE"/>
          </a:p>
        </p:txBody>
      </p:sp>
    </p:spTree>
    <p:extLst>
      <p:ext uri="{BB962C8B-B14F-4D97-AF65-F5344CB8AC3E}">
        <p14:creationId xmlns:p14="http://schemas.microsoft.com/office/powerpoint/2010/main" val="678282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Sarnaselt varasemale koostööle, soovitakse ka tulevikus kõige enam ühiseid tegevusi läbi viia </a:t>
            </a:r>
            <a:r>
              <a:rPr lang="et-EE" sz="1200" b="1" kern="1200" dirty="0" smtClean="0">
                <a:solidFill>
                  <a:schemeClr val="tx1"/>
                </a:solidFill>
                <a:effectLst/>
                <a:latin typeface="+mn-lt"/>
                <a:ea typeface="+mn-ea"/>
                <a:cs typeface="+mn-cs"/>
              </a:rPr>
              <a:t>ürituste korraldamise </a:t>
            </a:r>
            <a:r>
              <a:rPr lang="et-EE" sz="1200" kern="1200" dirty="0" smtClean="0">
                <a:solidFill>
                  <a:schemeClr val="tx1"/>
                </a:solidFill>
                <a:effectLst/>
                <a:latin typeface="+mn-lt"/>
                <a:ea typeface="+mn-ea"/>
                <a:cs typeface="+mn-cs"/>
              </a:rPr>
              <a:t>valdkonnas (vt joonis 24).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Võrreldes varasema tehtud koostööga, peeti tulevikku silmas pidades oluliseks </a:t>
            </a:r>
            <a:r>
              <a:rPr lang="et-EE" sz="1200" b="1" kern="1200" dirty="0" err="1" smtClean="0">
                <a:solidFill>
                  <a:schemeClr val="tx1"/>
                </a:solidFill>
                <a:effectLst/>
                <a:latin typeface="+mn-lt"/>
                <a:ea typeface="+mn-ea"/>
                <a:cs typeface="+mn-cs"/>
              </a:rPr>
              <a:t>ühisturundust</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Tähtsal kohal olid ka </a:t>
            </a:r>
            <a:r>
              <a:rPr lang="et-EE" sz="1200" b="1" kern="1200" dirty="0" smtClean="0">
                <a:solidFill>
                  <a:schemeClr val="tx1"/>
                </a:solidFill>
                <a:effectLst/>
                <a:latin typeface="+mn-lt"/>
                <a:ea typeface="+mn-ea"/>
                <a:cs typeface="+mn-cs"/>
              </a:rPr>
              <a:t>koos korraldatavad koolitused </a:t>
            </a:r>
            <a:r>
              <a:rPr lang="et-EE" sz="1200" kern="1200" dirty="0" smtClean="0">
                <a:solidFill>
                  <a:schemeClr val="tx1"/>
                </a:solidFill>
                <a:effectLst/>
                <a:latin typeface="+mn-lt"/>
                <a:ea typeface="+mn-ea"/>
                <a:cs typeface="+mn-cs"/>
              </a:rPr>
              <a:t>ning </a:t>
            </a:r>
            <a:r>
              <a:rPr lang="et-EE" sz="1200" b="1" kern="1200" dirty="0" smtClean="0">
                <a:solidFill>
                  <a:schemeClr val="tx1"/>
                </a:solidFill>
                <a:effectLst/>
                <a:latin typeface="+mn-lt"/>
                <a:ea typeface="+mn-ea"/>
                <a:cs typeface="+mn-cs"/>
              </a:rPr>
              <a:t>üksteiste kogemustest õppimine</a:t>
            </a:r>
            <a:r>
              <a:rPr lang="et-E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28</a:t>
            </a:fld>
            <a:endParaRPr lang="et-EE"/>
          </a:p>
        </p:txBody>
      </p:sp>
    </p:spTree>
    <p:extLst>
      <p:ext uri="{BB962C8B-B14F-4D97-AF65-F5344CB8AC3E}">
        <p14:creationId xmlns:p14="http://schemas.microsoft.com/office/powerpoint/2010/main" val="2955492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b="1" kern="1200" dirty="0" smtClean="0">
                <a:solidFill>
                  <a:schemeClr val="tx1"/>
                </a:solidFill>
                <a:effectLst/>
                <a:latin typeface="+mn-lt"/>
                <a:ea typeface="+mn-ea"/>
                <a:cs typeface="+mn-cs"/>
              </a:rPr>
              <a:t>Rohkem külastajaid sooviks oma seltsimajja 34 vastanut </a:t>
            </a:r>
            <a:r>
              <a:rPr lang="et-EE" sz="1200" kern="1200" dirty="0" smtClean="0">
                <a:solidFill>
                  <a:schemeClr val="tx1"/>
                </a:solidFill>
                <a:effectLst/>
                <a:latin typeface="+mn-lt"/>
                <a:ea typeface="+mn-ea"/>
                <a:cs typeface="+mn-cs"/>
              </a:rPr>
              <a:t>ning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13 ei pea külastajanumbrite suurenemist oluliseks.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Kasutajaskonna suurendamist peavad enam oluliseks seltsimajad, mida külastab üle 150 inimese aastas ning kõik seltsimajad, mille aastane külastatavus jääb vahemikku 10-39 inimest (vt joonis 25).</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29</a:t>
            </a:fld>
            <a:endParaRPr lang="et-EE"/>
          </a:p>
        </p:txBody>
      </p:sp>
    </p:spTree>
    <p:extLst>
      <p:ext uri="{BB962C8B-B14F-4D97-AF65-F5344CB8AC3E}">
        <p14:creationId xmlns:p14="http://schemas.microsoft.com/office/powerpoint/2010/main" val="2639484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uute tegevuste pakkumist erinevatele sihtrühmadele (vt joonis 26).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Ühel korral mainiti inimeste ettevõtlikkuse arendamist, turismiteenuste arendamist ja pakkumist, uute juhendajate kaasamist ning omavalitsuse huvi suurendamist.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koostöö tõenäoliselt märksõna, mis aitaks ressursse otstarbekalt kasutada ning tegevuste dubleerimist väikeses piirkonnas vältida.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Kuna 7 vastanut on maininud, et kasutajaskonda aitaks suurendada mugavamate ruumide olemasolu, siis antud väiteid kinnitas ka eelpool toodud joonis 16, kus 25 seltsimaja plaanivad raha taotleda hoone remondiks.</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30</a:t>
            </a:fld>
            <a:endParaRPr lang="et-EE"/>
          </a:p>
        </p:txBody>
      </p:sp>
    </p:spTree>
    <p:extLst>
      <p:ext uri="{BB962C8B-B14F-4D97-AF65-F5344CB8AC3E}">
        <p14:creationId xmlns:p14="http://schemas.microsoft.com/office/powerpoint/2010/main" val="173250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31</a:t>
            </a:fld>
            <a:endParaRPr lang="et-EE"/>
          </a:p>
        </p:txBody>
      </p:sp>
    </p:spTree>
    <p:extLst>
      <p:ext uri="{BB962C8B-B14F-4D97-AF65-F5344CB8AC3E}">
        <p14:creationId xmlns:p14="http://schemas.microsoft.com/office/powerpoint/2010/main" val="84866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32</a:t>
            </a:fld>
            <a:endParaRPr lang="et-EE"/>
          </a:p>
        </p:txBody>
      </p:sp>
    </p:spTree>
    <p:extLst>
      <p:ext uri="{BB962C8B-B14F-4D97-AF65-F5344CB8AC3E}">
        <p14:creationId xmlns:p14="http://schemas.microsoft.com/office/powerpoint/2010/main" val="170729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Valdav osa Saare maakonna seltsimajadest (35) on tegutsemist alustanud mõned aastad enne taasiseseisvumist või peale seda,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neist 19 on uuemad kui 10 aastat (vt joonis 6).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Viie maja ehitusaasta jääb vahemikku 1940-1985 ning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4 on vanemad kui 75 aastat.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Kolme seltsimaja tegutsemise algusaastat polnud märgitud.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Seltsimajade keskmine tegutsemise alustamise aasta on 1993, vanim hoone on ehitatud 1925. ning kõige uuem 2014. aastal. </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6</a:t>
            </a:fld>
            <a:endParaRPr lang="et-EE"/>
          </a:p>
        </p:txBody>
      </p:sp>
    </p:spTree>
    <p:extLst>
      <p:ext uri="{BB962C8B-B14F-4D97-AF65-F5344CB8AC3E}">
        <p14:creationId xmlns:p14="http://schemas.microsoft.com/office/powerpoint/2010/main" val="11133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Saare maakonnas on väga </a:t>
            </a:r>
            <a:r>
              <a:rPr lang="et-EE" sz="1200" b="1" kern="1200" dirty="0" smtClean="0">
                <a:solidFill>
                  <a:schemeClr val="tx1"/>
                </a:solidFill>
                <a:effectLst/>
                <a:latin typeface="+mn-lt"/>
                <a:ea typeface="+mn-ea"/>
                <a:cs typeface="+mn-cs"/>
              </a:rPr>
              <a:t>erineva külastatavusega seltsimaju</a:t>
            </a:r>
            <a:r>
              <a:rPr lang="et-E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On selliseid, kus käib kohal väike hulk kindlate huvidega inimesi, aga ka selliseid, milles on näiteks kord aastas suurem üritus ning mis meelitab nii kohalikke kui ka kaugemalt tulijaid.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Uuringu põhjal selgus, et </a:t>
            </a:r>
            <a:r>
              <a:rPr lang="et-EE" sz="1200" b="1" kern="1200" dirty="0" smtClean="0">
                <a:solidFill>
                  <a:schemeClr val="tx1"/>
                </a:solidFill>
                <a:effectLst/>
                <a:latin typeface="+mn-lt"/>
                <a:ea typeface="+mn-ea"/>
                <a:cs typeface="+mn-cs"/>
              </a:rPr>
              <a:t>kõige väiksem külastajate arv aastas on 5 inimest </a:t>
            </a:r>
            <a:r>
              <a:rPr lang="et-EE" sz="1200" kern="1200" dirty="0" smtClean="0">
                <a:solidFill>
                  <a:schemeClr val="tx1"/>
                </a:solidFill>
                <a:effectLst/>
                <a:latin typeface="+mn-lt"/>
                <a:ea typeface="+mn-ea"/>
                <a:cs typeface="+mn-cs"/>
              </a:rPr>
              <a:t>ning </a:t>
            </a:r>
            <a:r>
              <a:rPr lang="et-EE" sz="1200" b="1" kern="1200" dirty="0" smtClean="0">
                <a:solidFill>
                  <a:schemeClr val="tx1"/>
                </a:solidFill>
                <a:effectLst/>
                <a:latin typeface="+mn-lt"/>
                <a:ea typeface="+mn-ea"/>
                <a:cs typeface="+mn-cs"/>
              </a:rPr>
              <a:t>maksimaalne 5500</a:t>
            </a:r>
            <a:r>
              <a:rPr lang="et-E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b="1" kern="1200" dirty="0" smtClean="0">
                <a:solidFill>
                  <a:schemeClr val="tx1"/>
                </a:solidFill>
                <a:effectLst/>
                <a:latin typeface="+mn-lt"/>
                <a:ea typeface="+mn-ea"/>
                <a:cs typeface="+mn-cs"/>
              </a:rPr>
              <a:t>- Keskmiselt külastab </a:t>
            </a:r>
            <a:r>
              <a:rPr lang="et-EE" sz="1200" kern="1200" dirty="0" smtClean="0">
                <a:solidFill>
                  <a:schemeClr val="tx1"/>
                </a:solidFill>
                <a:effectLst/>
                <a:latin typeface="+mn-lt"/>
                <a:ea typeface="+mn-ea"/>
                <a:cs typeface="+mn-cs"/>
              </a:rPr>
              <a:t>üht Saare maakonna seltsimaja </a:t>
            </a:r>
            <a:r>
              <a:rPr lang="et-EE" sz="1200" b="1" kern="1200" dirty="0" smtClean="0">
                <a:solidFill>
                  <a:schemeClr val="tx1"/>
                </a:solidFill>
                <a:effectLst/>
                <a:latin typeface="+mn-lt"/>
                <a:ea typeface="+mn-ea"/>
                <a:cs typeface="+mn-cs"/>
              </a:rPr>
              <a:t>aastas 375 inimest</a:t>
            </a:r>
            <a:r>
              <a:rPr lang="et-E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Umbes veerandit seltsimajadest külastab rohkem kui 1000 inimest aastas (vt joonis 2).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Otsene </a:t>
            </a:r>
            <a:r>
              <a:rPr lang="et-EE" sz="1200" b="1" kern="1200" dirty="0" smtClean="0">
                <a:solidFill>
                  <a:schemeClr val="tx1"/>
                </a:solidFill>
                <a:effectLst/>
                <a:latin typeface="+mn-lt"/>
                <a:ea typeface="+mn-ea"/>
                <a:cs typeface="+mn-cs"/>
              </a:rPr>
              <a:t>seos on seltsimajade külastatavuse ning seal pakutavate tegevuste vahel</a:t>
            </a:r>
            <a:r>
              <a:rPr lang="et-EE" sz="1200" kern="1200" dirty="0" smtClean="0">
                <a:solidFill>
                  <a:schemeClr val="tx1"/>
                </a:solidFill>
                <a:effectLst/>
                <a:latin typeface="+mn-lt"/>
                <a:ea typeface="+mn-ea"/>
                <a:cs typeface="+mn-cs"/>
              </a:rPr>
              <a:t>. Väheseid tegevusi pakkuvates seltsimajades käib ka vähem külastajaid. </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8</a:t>
            </a:fld>
            <a:endParaRPr lang="et-EE"/>
          </a:p>
        </p:txBody>
      </p:sp>
    </p:spTree>
    <p:extLst>
      <p:ext uri="{BB962C8B-B14F-4D97-AF65-F5344CB8AC3E}">
        <p14:creationId xmlns:p14="http://schemas.microsoft.com/office/powerpoint/2010/main" val="74092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Rohkem kui poolte seltsimajade eesotsas tegutsevad inimesed ei saa palka</a:t>
            </a:r>
            <a:r>
              <a:rPr lang="et-EE" sz="1200" kern="1200" dirty="0" smtClean="0">
                <a:solidFill>
                  <a:schemeClr val="tx1"/>
                </a:solidFill>
                <a:effectLst/>
                <a:latin typeface="+mn-lt"/>
                <a:ea typeface="+mn-ea"/>
                <a:cs typeface="+mn-cs"/>
              </a:rPr>
              <a:t>, mis tähendab omakorda nende tugevat missioonitunnet kogukonna ees.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Seda tõestab ka keskmine aktiivse inimese seltsimajaga seotuse periood - 10 aastat. Kõige pikem suhe seltsimajaga on kestnud 60 aastat. </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a:t>
            </a:r>
            <a:r>
              <a:rPr lang="et-EE" sz="1200" b="1" kern="1200" dirty="0" smtClean="0">
                <a:solidFill>
                  <a:schemeClr val="tx1"/>
                </a:solidFill>
                <a:effectLst/>
                <a:latin typeface="+mn-lt"/>
                <a:ea typeface="+mn-ea"/>
                <a:cs typeface="+mn-cs"/>
              </a:rPr>
              <a:t>Muude</a:t>
            </a:r>
            <a:r>
              <a:rPr lang="et-EE" sz="1200" kern="1200" dirty="0" smtClean="0">
                <a:solidFill>
                  <a:schemeClr val="tx1"/>
                </a:solidFill>
                <a:effectLst/>
                <a:latin typeface="+mn-lt"/>
                <a:ea typeface="+mn-ea"/>
                <a:cs typeface="+mn-cs"/>
              </a:rPr>
              <a:t> ametite all märgiti </a:t>
            </a:r>
            <a:r>
              <a:rPr lang="et-EE" sz="1200" b="1" kern="1200" dirty="0" smtClean="0">
                <a:solidFill>
                  <a:schemeClr val="tx1"/>
                </a:solidFill>
                <a:effectLst/>
                <a:latin typeface="+mn-lt"/>
                <a:ea typeface="+mn-ea"/>
                <a:cs typeface="+mn-cs"/>
              </a:rPr>
              <a:t>raamatupidajat, jahimeest, lapsehoidjat, kultuurijuhti, meistrimeest, kokka ja õmblejat</a:t>
            </a:r>
            <a:r>
              <a:rPr lang="et-EE" sz="1200" kern="1200" dirty="0" smtClean="0">
                <a:solidFill>
                  <a:schemeClr val="tx1"/>
                </a:solidFill>
                <a:effectLst/>
                <a:latin typeface="+mn-lt"/>
                <a:ea typeface="+mn-ea"/>
                <a:cs typeface="+mn-cs"/>
              </a:rPr>
              <a:t>.</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9</a:t>
            </a:fld>
            <a:endParaRPr lang="et-EE"/>
          </a:p>
        </p:txBody>
      </p:sp>
    </p:spTree>
    <p:extLst>
      <p:ext uri="{BB962C8B-B14F-4D97-AF65-F5344CB8AC3E}">
        <p14:creationId xmlns:p14="http://schemas.microsoft.com/office/powerpoint/2010/main" val="128920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Lisaks külastajaskonnale on seltsimaja tegutsemise aluseks aktiivsete eestvedajate (ehk nö sädeinimeste) olemasolu.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t-EE" sz="1200" kern="1200" dirty="0" smtClean="0">
                <a:solidFill>
                  <a:schemeClr val="tx1"/>
                </a:solidFill>
                <a:effectLst/>
                <a:latin typeface="+mn-lt"/>
                <a:ea typeface="+mn-ea"/>
                <a:cs typeface="+mn-cs"/>
              </a:rPr>
              <a:t>keskmine aktiivse inimese seltsimajaga seotuse periood - 10 aastat. Kõige pikem suhe seltsimajaga on kestnud 60 aastat</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Pooled vastanutest on seltsimajas toimetanud 4-15 aastat (vt joonis 3).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 Samas on üle veerandi seltsimaja juures suhteliselt uued, olles seda juhtinud kolm või vähem aastat. </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10</a:t>
            </a:fld>
            <a:endParaRPr lang="et-EE"/>
          </a:p>
        </p:txBody>
      </p:sp>
    </p:spTree>
    <p:extLst>
      <p:ext uri="{BB962C8B-B14F-4D97-AF65-F5344CB8AC3E}">
        <p14:creationId xmlns:p14="http://schemas.microsoft.com/office/powerpoint/2010/main" val="149322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Valdav osa seltsimaju märkis, et korraldatakse erinevaid </a:t>
            </a:r>
            <a:r>
              <a:rPr lang="et-EE" sz="1200" b="1" kern="1200" dirty="0" smtClean="0">
                <a:solidFill>
                  <a:schemeClr val="tx1"/>
                </a:solidFill>
                <a:effectLst/>
                <a:latin typeface="+mn-lt"/>
                <a:ea typeface="+mn-ea"/>
                <a:cs typeface="+mn-cs"/>
              </a:rPr>
              <a:t>kogukonnaga seotud üritusi</a:t>
            </a:r>
            <a:r>
              <a:rPr lang="et-EE" sz="1200" kern="1200" dirty="0" smtClean="0">
                <a:solidFill>
                  <a:schemeClr val="tx1"/>
                </a:solidFill>
                <a:effectLst/>
                <a:latin typeface="+mn-lt"/>
                <a:ea typeface="+mn-ea"/>
                <a:cs typeface="+mn-cs"/>
              </a:rPr>
              <a:t>, aga ka </a:t>
            </a:r>
            <a:r>
              <a:rPr lang="et-EE" sz="1200" b="1" kern="1200" dirty="0" smtClean="0">
                <a:solidFill>
                  <a:schemeClr val="tx1"/>
                </a:solidFill>
                <a:effectLst/>
                <a:latin typeface="+mn-lt"/>
                <a:ea typeface="+mn-ea"/>
                <a:cs typeface="+mn-cs"/>
              </a:rPr>
              <a:t>koolitusi</a:t>
            </a:r>
            <a:r>
              <a:rPr lang="et-EE" sz="1200" kern="1200" dirty="0" smtClean="0">
                <a:solidFill>
                  <a:schemeClr val="tx1"/>
                </a:solidFill>
                <a:effectLst/>
                <a:latin typeface="+mn-lt"/>
                <a:ea typeface="+mn-ea"/>
                <a:cs typeface="+mn-cs"/>
              </a:rPr>
              <a:t> ja </a:t>
            </a:r>
            <a:r>
              <a:rPr lang="et-EE" sz="1200" b="1" kern="1200" dirty="0" smtClean="0">
                <a:solidFill>
                  <a:schemeClr val="tx1"/>
                </a:solidFill>
                <a:effectLst/>
                <a:latin typeface="+mn-lt"/>
                <a:ea typeface="+mn-ea"/>
                <a:cs typeface="+mn-cs"/>
              </a:rPr>
              <a:t>infopäevi</a:t>
            </a:r>
            <a:r>
              <a:rPr lang="et-EE" sz="1200" kern="1200" dirty="0" smtClean="0">
                <a:solidFill>
                  <a:schemeClr val="tx1"/>
                </a:solidFill>
                <a:effectLst/>
                <a:latin typeface="+mn-lt"/>
                <a:ea typeface="+mn-ea"/>
                <a:cs typeface="+mn-cs"/>
              </a:rPr>
              <a:t> (vt joonis 5).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Vastajate seas oli 10 seltsimaja, mille puhul </a:t>
            </a:r>
            <a:r>
              <a:rPr lang="et-EE" sz="1200" b="1" kern="1200" dirty="0" smtClean="0">
                <a:solidFill>
                  <a:schemeClr val="tx1"/>
                </a:solidFill>
                <a:effectLst/>
                <a:latin typeface="+mn-lt"/>
                <a:ea typeface="+mn-ea"/>
                <a:cs typeface="+mn-cs"/>
              </a:rPr>
              <a:t>ei toodud välja huvitegevuste pakkumist</a:t>
            </a:r>
            <a:r>
              <a:rPr lang="et-EE"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Kahe maja peamine eesmärk on pakkuda </a:t>
            </a:r>
            <a:r>
              <a:rPr lang="et-EE" sz="1200" b="1" kern="1200" dirty="0" smtClean="0">
                <a:solidFill>
                  <a:schemeClr val="tx1"/>
                </a:solidFill>
                <a:effectLst/>
                <a:latin typeface="+mn-lt"/>
                <a:ea typeface="+mn-ea"/>
                <a:cs typeface="+mn-cs"/>
              </a:rPr>
              <a:t>ruumirenti</a:t>
            </a:r>
            <a:r>
              <a:rPr lang="et-E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b="1" kern="1200" dirty="0" smtClean="0">
                <a:solidFill>
                  <a:schemeClr val="tx1"/>
                </a:solidFill>
                <a:effectLst/>
                <a:latin typeface="+mn-lt"/>
                <a:ea typeface="+mn-ea"/>
                <a:cs typeface="+mn-cs"/>
              </a:rPr>
              <a:t>Muu</a:t>
            </a:r>
            <a:r>
              <a:rPr lang="et-EE" sz="1200" kern="1200" dirty="0" smtClean="0">
                <a:solidFill>
                  <a:schemeClr val="tx1"/>
                </a:solidFill>
                <a:effectLst/>
                <a:latin typeface="+mn-lt"/>
                <a:ea typeface="+mn-ea"/>
                <a:cs typeface="+mn-cs"/>
              </a:rPr>
              <a:t> alla klassifitseeriti </a:t>
            </a:r>
            <a:r>
              <a:rPr lang="et-EE" sz="1200" b="1" kern="1200" dirty="0" smtClean="0">
                <a:solidFill>
                  <a:schemeClr val="tx1"/>
                </a:solidFill>
                <a:effectLst/>
                <a:latin typeface="+mn-lt"/>
                <a:ea typeface="+mn-ea"/>
                <a:cs typeface="+mn-cs"/>
              </a:rPr>
              <a:t>sportlikud tegevused </a:t>
            </a:r>
            <a:r>
              <a:rPr lang="et-EE" sz="1200" kern="1200" dirty="0" smtClean="0">
                <a:solidFill>
                  <a:schemeClr val="tx1"/>
                </a:solidFill>
                <a:effectLst/>
                <a:latin typeface="+mn-lt"/>
                <a:ea typeface="+mn-ea"/>
                <a:cs typeface="+mn-cs"/>
              </a:rPr>
              <a:t>(nt jõusaal ning jahispordiga seonduv), </a:t>
            </a:r>
            <a:r>
              <a:rPr lang="et-EE" sz="1200" b="1" kern="1200" dirty="0" smtClean="0">
                <a:solidFill>
                  <a:schemeClr val="tx1"/>
                </a:solidFill>
                <a:effectLst/>
                <a:latin typeface="+mn-lt"/>
                <a:ea typeface="+mn-ea"/>
                <a:cs typeface="+mn-cs"/>
              </a:rPr>
              <a:t>kauplus, postipunkt, kogukonnaköögid </a:t>
            </a:r>
            <a:r>
              <a:rPr lang="et-EE" sz="1200" kern="1200" dirty="0" smtClean="0">
                <a:solidFill>
                  <a:schemeClr val="tx1"/>
                </a:solidFill>
                <a:effectLst/>
                <a:latin typeface="+mn-lt"/>
                <a:ea typeface="+mn-ea"/>
                <a:cs typeface="+mn-cs"/>
              </a:rPr>
              <a:t>(sh suveköök), </a:t>
            </a:r>
            <a:r>
              <a:rPr lang="et-EE" sz="1200" b="1" kern="1200" dirty="0" smtClean="0">
                <a:solidFill>
                  <a:schemeClr val="tx1"/>
                </a:solidFill>
                <a:effectLst/>
                <a:latin typeface="+mn-lt"/>
                <a:ea typeface="+mn-ea"/>
                <a:cs typeface="+mn-cs"/>
              </a:rPr>
              <a:t>sauna ja ruumirendi teenus </a:t>
            </a:r>
            <a:r>
              <a:rPr lang="et-EE" sz="1200" kern="1200" dirty="0" smtClean="0">
                <a:solidFill>
                  <a:schemeClr val="tx1"/>
                </a:solidFill>
                <a:effectLst/>
                <a:latin typeface="+mn-lt"/>
                <a:ea typeface="+mn-ea"/>
                <a:cs typeface="+mn-cs"/>
              </a:rPr>
              <a:t>ning </a:t>
            </a:r>
            <a:r>
              <a:rPr lang="et-EE" sz="1200" b="1" kern="1200" dirty="0" smtClean="0">
                <a:solidFill>
                  <a:schemeClr val="tx1"/>
                </a:solidFill>
                <a:effectLst/>
                <a:latin typeface="+mn-lt"/>
                <a:ea typeface="+mn-ea"/>
                <a:cs typeface="+mn-cs"/>
              </a:rPr>
              <a:t>majutuse pakkumine</a:t>
            </a:r>
            <a:r>
              <a:rPr lang="et-E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Veerand küsitluses osalenutest oli märkinud, et majas tegutseb </a:t>
            </a:r>
            <a:r>
              <a:rPr lang="et-EE" sz="1200" b="1" kern="1200" dirty="0" smtClean="0">
                <a:solidFill>
                  <a:schemeClr val="tx1"/>
                </a:solidFill>
                <a:effectLst/>
                <a:latin typeface="+mn-lt"/>
                <a:ea typeface="+mn-ea"/>
                <a:cs typeface="+mn-cs"/>
              </a:rPr>
              <a:t>raamatukogu, lugemistuba ja/või internetipunkt</a:t>
            </a:r>
            <a:r>
              <a:rPr lang="et-EE" sz="1200" kern="1200" dirty="0" smtClean="0">
                <a:solidFill>
                  <a:schemeClr val="tx1"/>
                </a:solidFill>
                <a:effectLst/>
                <a:latin typeface="+mn-lt"/>
                <a:ea typeface="+mn-ea"/>
                <a:cs typeface="+mn-cs"/>
              </a:rPr>
              <a:t>, mis näitab, et seltsimaja pakub lisaks kooskäimise kohale ja huvitegevuste harrastamisele mitmeid elukvaliteeti parendavaid teenuseid.</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11</a:t>
            </a:fld>
            <a:endParaRPr lang="et-EE"/>
          </a:p>
        </p:txBody>
      </p:sp>
    </p:spTree>
    <p:extLst>
      <p:ext uri="{BB962C8B-B14F-4D97-AF65-F5344CB8AC3E}">
        <p14:creationId xmlns:p14="http://schemas.microsoft.com/office/powerpoint/2010/main" val="456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12</a:t>
            </a:fld>
            <a:endParaRPr lang="et-EE"/>
          </a:p>
        </p:txBody>
      </p:sp>
    </p:spTree>
    <p:extLst>
      <p:ext uri="{BB962C8B-B14F-4D97-AF65-F5344CB8AC3E}">
        <p14:creationId xmlns:p14="http://schemas.microsoft.com/office/powerpoint/2010/main" val="298942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kern="1200" dirty="0" smtClean="0">
                <a:solidFill>
                  <a:schemeClr val="tx1"/>
                </a:solidFill>
                <a:effectLst/>
                <a:latin typeface="+mn-lt"/>
                <a:ea typeface="+mn-ea"/>
                <a:cs typeface="+mn-cs"/>
              </a:rPr>
              <a:t>Omandivormi kaardistuse tulemusena on eelduseks, et seltsimajade ülalpidamisel on tähtis omavalitsuste toetus</a:t>
            </a:r>
            <a:r>
              <a:rPr lang="et-EE" sz="1200" kern="1200" baseline="0" dirty="0" smtClean="0">
                <a:solidFill>
                  <a:schemeClr val="tx1"/>
                </a:solidFill>
                <a:effectLst/>
                <a:latin typeface="+mn-lt"/>
                <a:ea typeface="+mn-ea"/>
                <a:cs typeface="+mn-cs"/>
              </a:rPr>
              <a:t> (</a:t>
            </a:r>
            <a:r>
              <a:rPr lang="et-EE" sz="1200" b="1" kern="1200" baseline="0" dirty="0" smtClean="0">
                <a:solidFill>
                  <a:schemeClr val="tx1"/>
                </a:solidFill>
                <a:effectLst/>
                <a:latin typeface="+mn-lt"/>
                <a:ea typeface="+mn-ea"/>
                <a:cs typeface="+mn-cs"/>
              </a:rPr>
              <a:t>60% vastanutest mainis seda</a:t>
            </a:r>
            <a:r>
              <a:rPr lang="et-EE" sz="1200" kern="1200" baseline="0" dirty="0" smtClean="0">
                <a:solidFill>
                  <a:schemeClr val="tx1"/>
                </a:solidFill>
                <a:effectLst/>
                <a:latin typeface="+mn-lt"/>
                <a:ea typeface="+mn-ea"/>
                <a:cs typeface="+mn-cs"/>
              </a:rPr>
              <a:t>)</a:t>
            </a:r>
            <a:endParaRPr lang="et-EE" sz="1200" kern="1200" dirty="0" smtClean="0">
              <a:solidFill>
                <a:schemeClr val="tx1"/>
              </a:solidFill>
              <a:effectLst/>
              <a:latin typeface="+mn-lt"/>
              <a:ea typeface="+mn-ea"/>
              <a:cs typeface="+mn-cs"/>
            </a:endParaRPr>
          </a:p>
          <a:p>
            <a:pPr marL="171450" indent="-171450">
              <a:buFontTx/>
              <a:buChar char="-"/>
            </a:pPr>
            <a:r>
              <a:rPr lang="et-EE" sz="1200" kern="1200" dirty="0" smtClean="0">
                <a:solidFill>
                  <a:schemeClr val="tx1"/>
                </a:solidFill>
                <a:effectLst/>
                <a:latin typeface="+mn-lt"/>
                <a:ea typeface="+mn-ea"/>
                <a:cs typeface="+mn-cs"/>
              </a:rPr>
              <a:t>aritmeetiline keskmine näitab, et </a:t>
            </a:r>
            <a:r>
              <a:rPr lang="et-EE" sz="1200" b="1" kern="1200" dirty="0" smtClean="0">
                <a:solidFill>
                  <a:schemeClr val="tx1"/>
                </a:solidFill>
                <a:effectLst/>
                <a:latin typeface="+mn-lt"/>
                <a:ea typeface="+mn-ea"/>
                <a:cs typeface="+mn-cs"/>
              </a:rPr>
              <a:t>omavalitsuse toetus moodustab seltsimaja eelarvest keskmiselt 55%</a:t>
            </a:r>
            <a:r>
              <a:rPr lang="et-EE" sz="1200" kern="1200" dirty="0" smtClean="0">
                <a:solidFill>
                  <a:schemeClr val="tx1"/>
                </a:solidFill>
                <a:effectLst/>
                <a:latin typeface="+mn-lt"/>
                <a:ea typeface="+mn-ea"/>
                <a:cs typeface="+mn-cs"/>
              </a:rPr>
              <a:t>, </a:t>
            </a:r>
          </a:p>
          <a:p>
            <a:pPr marL="171450" indent="-171450">
              <a:buFontTx/>
              <a:buChar char="-"/>
            </a:pPr>
            <a:r>
              <a:rPr lang="et-EE" sz="1200" kern="1200" dirty="0" smtClean="0">
                <a:solidFill>
                  <a:schemeClr val="tx1"/>
                </a:solidFill>
                <a:effectLst/>
                <a:latin typeface="+mn-lt"/>
                <a:ea typeface="+mn-ea"/>
                <a:cs typeface="+mn-cs"/>
              </a:rPr>
              <a:t>siis </a:t>
            </a:r>
            <a:r>
              <a:rPr lang="et-EE" sz="1200" b="1" kern="1200" dirty="0" smtClean="0">
                <a:solidFill>
                  <a:schemeClr val="tx1"/>
                </a:solidFill>
                <a:effectLst/>
                <a:latin typeface="+mn-lt"/>
                <a:ea typeface="+mn-ea"/>
                <a:cs typeface="+mn-cs"/>
              </a:rPr>
              <a:t>8 vastanut 20-st </a:t>
            </a:r>
            <a:r>
              <a:rPr lang="et-EE" sz="1200" kern="1200" dirty="0" smtClean="0">
                <a:solidFill>
                  <a:schemeClr val="tx1"/>
                </a:solidFill>
                <a:effectLst/>
                <a:latin typeface="+mn-lt"/>
                <a:ea typeface="+mn-ea"/>
                <a:cs typeface="+mn-cs"/>
              </a:rPr>
              <a:t>on märkinud omavalitsuse toetuse osatähtsuse eelarvest </a:t>
            </a:r>
            <a:r>
              <a:rPr lang="et-EE" sz="1200" b="1" kern="1200" dirty="0" smtClean="0">
                <a:solidFill>
                  <a:schemeClr val="tx1"/>
                </a:solidFill>
                <a:effectLst/>
                <a:latin typeface="+mn-lt"/>
                <a:ea typeface="+mn-ea"/>
                <a:cs typeface="+mn-cs"/>
              </a:rPr>
              <a:t>95-100%</a:t>
            </a:r>
            <a:r>
              <a:rPr lang="et-EE" sz="1200" kern="1200" dirty="0" smtClean="0">
                <a:solidFill>
                  <a:schemeClr val="tx1"/>
                </a:solidFill>
                <a:effectLst/>
                <a:latin typeface="+mn-lt"/>
                <a:ea typeface="+mn-ea"/>
                <a:cs typeface="+mn-cs"/>
              </a:rPr>
              <a:t>. </a:t>
            </a:r>
          </a:p>
          <a:p>
            <a:pPr marL="171450" indent="-171450">
              <a:buFontTx/>
              <a:buChar char="-"/>
            </a:pPr>
            <a:r>
              <a:rPr lang="et-EE" sz="1200" kern="1200" dirty="0" smtClean="0">
                <a:solidFill>
                  <a:schemeClr val="tx1"/>
                </a:solidFill>
                <a:effectLst/>
                <a:latin typeface="+mn-lt"/>
                <a:ea typeface="+mn-ea"/>
                <a:cs typeface="+mn-cs"/>
              </a:rPr>
              <a:t>Vaba vastusega küsimustele vastas 11 seltsimaja, et </a:t>
            </a:r>
            <a:r>
              <a:rPr lang="et-EE" sz="1200" b="1" kern="1200" dirty="0" smtClean="0">
                <a:solidFill>
                  <a:schemeClr val="tx1"/>
                </a:solidFill>
                <a:effectLst/>
                <a:latin typeface="+mn-lt"/>
                <a:ea typeface="+mn-ea"/>
                <a:cs typeface="+mn-cs"/>
              </a:rPr>
              <a:t>omavalitsus katab vähemasti osa nende maja ülalpidamisega seotud kulutustest</a:t>
            </a:r>
            <a:r>
              <a:rPr lang="et-EE" sz="1200" kern="1200" dirty="0" smtClean="0">
                <a:solidFill>
                  <a:schemeClr val="tx1"/>
                </a:solidFill>
                <a:effectLst/>
                <a:latin typeface="+mn-lt"/>
                <a:ea typeface="+mn-ea"/>
                <a:cs typeface="+mn-cs"/>
              </a:rPr>
              <a:t>. </a:t>
            </a:r>
          </a:p>
          <a:p>
            <a:pPr marL="171450" indent="-171450">
              <a:buFontTx/>
              <a:buChar char="-"/>
            </a:pPr>
            <a:r>
              <a:rPr lang="et-EE" sz="1200" b="1" kern="1200" dirty="0" smtClean="0">
                <a:solidFill>
                  <a:schemeClr val="tx1"/>
                </a:solidFill>
                <a:effectLst/>
                <a:latin typeface="+mn-lt"/>
                <a:ea typeface="+mn-ea"/>
                <a:cs typeface="+mn-cs"/>
              </a:rPr>
              <a:t>Muu</a:t>
            </a:r>
            <a:r>
              <a:rPr lang="et-EE" sz="1200" kern="1200" dirty="0" smtClean="0">
                <a:solidFill>
                  <a:schemeClr val="tx1"/>
                </a:solidFill>
                <a:effectLst/>
                <a:latin typeface="+mn-lt"/>
                <a:ea typeface="+mn-ea"/>
                <a:cs typeface="+mn-cs"/>
              </a:rPr>
              <a:t> alla klassifitseeriti </a:t>
            </a:r>
            <a:r>
              <a:rPr lang="et-EE" sz="1200" b="1" kern="1200" dirty="0" smtClean="0">
                <a:solidFill>
                  <a:schemeClr val="tx1"/>
                </a:solidFill>
                <a:effectLst/>
                <a:latin typeface="+mn-lt"/>
                <a:ea typeface="+mn-ea"/>
                <a:cs typeface="+mn-cs"/>
              </a:rPr>
              <a:t>rendi- või mõni muu seltsimajaspetsiifiline omatulu teenimise võimalus </a:t>
            </a:r>
            <a:r>
              <a:rPr lang="et-EE" sz="1200" kern="1200" dirty="0" smtClean="0">
                <a:solidFill>
                  <a:schemeClr val="tx1"/>
                </a:solidFill>
                <a:effectLst/>
                <a:latin typeface="+mn-lt"/>
                <a:ea typeface="+mn-ea"/>
                <a:cs typeface="+mn-cs"/>
              </a:rPr>
              <a:t>(nt sauna kasutamine ja pesu pesemise teenus, aga ka turismispetsiifiliste teenuste osutamine), </a:t>
            </a:r>
            <a:r>
              <a:rPr lang="et-EE" sz="1200" b="1" kern="1200" dirty="0" smtClean="0">
                <a:solidFill>
                  <a:schemeClr val="tx1"/>
                </a:solidFill>
                <a:effectLst/>
                <a:latin typeface="+mn-lt"/>
                <a:ea typeface="+mn-ea"/>
                <a:cs typeface="+mn-cs"/>
              </a:rPr>
              <a:t>liikmemaks</a:t>
            </a:r>
            <a:r>
              <a:rPr lang="et-EE" sz="1200" kern="1200" dirty="0" smtClean="0">
                <a:solidFill>
                  <a:schemeClr val="tx1"/>
                </a:solidFill>
                <a:effectLst/>
                <a:latin typeface="+mn-lt"/>
                <a:ea typeface="+mn-ea"/>
                <a:cs typeface="+mn-cs"/>
              </a:rPr>
              <a:t> ning </a:t>
            </a:r>
            <a:r>
              <a:rPr lang="et-EE" sz="1200" b="1" kern="1200" dirty="0" smtClean="0">
                <a:solidFill>
                  <a:schemeClr val="tx1"/>
                </a:solidFill>
                <a:effectLst/>
                <a:latin typeface="+mn-lt"/>
                <a:ea typeface="+mn-ea"/>
                <a:cs typeface="+mn-cs"/>
              </a:rPr>
              <a:t>omafinantseering</a:t>
            </a:r>
            <a:r>
              <a:rPr lang="et-EE" sz="1200" kern="1200" dirty="0" smtClean="0">
                <a:solidFill>
                  <a:schemeClr val="tx1"/>
                </a:solidFill>
                <a:effectLst/>
                <a:latin typeface="+mn-lt"/>
                <a:ea typeface="+mn-ea"/>
                <a:cs typeface="+mn-cs"/>
              </a:rPr>
              <a:t>. </a:t>
            </a:r>
          </a:p>
          <a:p>
            <a:pPr marL="171450" indent="-171450">
              <a:buFontTx/>
              <a:buChar char="-"/>
            </a:pPr>
            <a:r>
              <a:rPr lang="et-EE" sz="1200" b="1" kern="1200" dirty="0" smtClean="0">
                <a:solidFill>
                  <a:schemeClr val="tx1"/>
                </a:solidFill>
                <a:effectLst/>
                <a:latin typeface="+mn-lt"/>
                <a:ea typeface="+mn-ea"/>
                <a:cs typeface="+mn-cs"/>
              </a:rPr>
              <a:t>Suur osa </a:t>
            </a:r>
            <a:r>
              <a:rPr lang="et-EE" sz="1200" kern="1200" dirty="0" smtClean="0">
                <a:solidFill>
                  <a:schemeClr val="tx1"/>
                </a:solidFill>
                <a:effectLst/>
                <a:latin typeface="+mn-lt"/>
                <a:ea typeface="+mn-ea"/>
                <a:cs typeface="+mn-cs"/>
              </a:rPr>
              <a:t>(36 vastajat 47-st) märkis, et seltsimajad püsivad korras tänu </a:t>
            </a:r>
            <a:r>
              <a:rPr lang="et-EE" sz="1200" b="1" kern="1200" dirty="0" smtClean="0">
                <a:solidFill>
                  <a:schemeClr val="tx1"/>
                </a:solidFill>
                <a:effectLst/>
                <a:latin typeface="+mn-lt"/>
                <a:ea typeface="+mn-ea"/>
                <a:cs typeface="+mn-cs"/>
              </a:rPr>
              <a:t>vabatahtlike tööle </a:t>
            </a:r>
            <a:r>
              <a:rPr lang="et-EE" sz="1200" kern="1200" dirty="0" smtClean="0">
                <a:solidFill>
                  <a:schemeClr val="tx1"/>
                </a:solidFill>
                <a:effectLst/>
                <a:latin typeface="+mn-lt"/>
                <a:ea typeface="+mn-ea"/>
                <a:cs typeface="+mn-cs"/>
              </a:rPr>
              <a:t>(vt joonist 11). </a:t>
            </a:r>
          </a:p>
          <a:p>
            <a:pPr marL="171450" indent="-171450">
              <a:buFontTx/>
              <a:buChar char="-"/>
            </a:pPr>
            <a:r>
              <a:rPr lang="et-EE" sz="1200" kern="1200" dirty="0" smtClean="0">
                <a:solidFill>
                  <a:schemeClr val="tx1"/>
                </a:solidFill>
                <a:effectLst/>
                <a:latin typeface="+mn-lt"/>
                <a:ea typeface="+mn-ea"/>
                <a:cs typeface="+mn-cs"/>
              </a:rPr>
              <a:t>Vastajatel paluti iga aspekti puhul lisada ka hinnanguline protsentuaalne osakaal eelarvest. Olgugi, et vabatahtlikku tööd on kohati keeruline rahas esitada ning hinnang võib olla subjektiivne, on 20 seltsimaja hinnangul keskmine vabatahtliku töö osakaal </a:t>
            </a:r>
            <a:r>
              <a:rPr lang="et-EE" sz="1200" b="1" kern="1200" dirty="0" smtClean="0">
                <a:solidFill>
                  <a:schemeClr val="tx1"/>
                </a:solidFill>
                <a:effectLst/>
                <a:latin typeface="+mn-lt"/>
                <a:ea typeface="+mn-ea"/>
                <a:cs typeface="+mn-cs"/>
              </a:rPr>
              <a:t>peaaegu 40%. </a:t>
            </a:r>
          </a:p>
          <a:p>
            <a:endParaRPr lang="et-EE" dirty="0"/>
          </a:p>
        </p:txBody>
      </p:sp>
      <p:sp>
        <p:nvSpPr>
          <p:cNvPr id="4" name="Slaidinumbri kohatäide 3"/>
          <p:cNvSpPr>
            <a:spLocks noGrp="1"/>
          </p:cNvSpPr>
          <p:nvPr>
            <p:ph type="sldNum" sz="quarter" idx="10"/>
          </p:nvPr>
        </p:nvSpPr>
        <p:spPr/>
        <p:txBody>
          <a:bodyPr/>
          <a:lstStyle/>
          <a:p>
            <a:fld id="{9572B866-EC75-458C-A19C-DEF62BCCE495}" type="slidenum">
              <a:rPr lang="et-EE" smtClean="0"/>
              <a:t>13</a:t>
            </a:fld>
            <a:endParaRPr lang="et-EE"/>
          </a:p>
        </p:txBody>
      </p:sp>
    </p:spTree>
    <p:extLst>
      <p:ext uri="{BB962C8B-B14F-4D97-AF65-F5344CB8AC3E}">
        <p14:creationId xmlns:p14="http://schemas.microsoft.com/office/powerpoint/2010/main" val="314061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2676790-FE54-404E-83DB-B068213FD596}" type="slidenum">
              <a:rPr lang="et-EE" smtClean="0"/>
              <a:pPr/>
              <a:t>‹#›</a:t>
            </a:fld>
            <a:endParaRPr lang="et-E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2676790-FE54-404E-83DB-B068213FD596}"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2676790-FE54-404E-83DB-B068213FD596}"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2676790-FE54-404E-83DB-B068213FD596}"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2676790-FE54-404E-83DB-B068213FD596}" type="slidenum">
              <a:rPr lang="et-EE" smtClean="0"/>
              <a:pPr/>
              <a:t>‹#›</a:t>
            </a:fld>
            <a:endParaRPr lang="et-E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2676790-FE54-404E-83DB-B068213FD596}"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B2676790-FE54-404E-83DB-B068213FD596}" type="slidenum">
              <a:rPr lang="et-EE" smtClean="0"/>
              <a:pPr/>
              <a:t>‹#›</a:t>
            </a:fld>
            <a:endParaRPr lang="et-E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B2676790-FE54-404E-83DB-B068213FD596}"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B2676790-FE54-404E-83DB-B068213FD596}"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2676790-FE54-404E-83DB-B068213FD596}" type="slidenum">
              <a:rPr lang="et-EE" smtClean="0"/>
              <a:pPr/>
              <a:t>‹#›</a:t>
            </a:fld>
            <a:endParaRPr lang="et-E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C1D7C-F670-4B04-95D0-0F351EC4F598}" type="datetimeFigureOut">
              <a:rPr lang="et-EE" smtClean="0"/>
              <a:pPr/>
              <a:t>31.03.2015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2676790-FE54-404E-83DB-B068213FD596}"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51C1D7C-F670-4B04-95D0-0F351EC4F598}" type="datetimeFigureOut">
              <a:rPr lang="et-EE" smtClean="0"/>
              <a:pPr/>
              <a:t>31.03.2015</a:t>
            </a:fld>
            <a:endParaRPr lang="et-E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t-E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2676790-FE54-404E-83DB-B068213FD596}"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li.m&#252;ristaja@ut.ee" TargetMode="External"/><Relationship Id="rId2" Type="http://schemas.openxmlformats.org/officeDocument/2006/relationships/hyperlink" Target="mailto:Marit.piirman@ut.ee"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8952334" cy="1927225"/>
          </a:xfrm>
        </p:spPr>
        <p:txBody>
          <a:bodyPr/>
          <a:lstStyle/>
          <a:p>
            <a:pPr algn="ctr"/>
            <a:r>
              <a:rPr lang="et-EE" sz="4000" b="1" dirty="0" smtClean="0"/>
              <a:t>Saare maakonna seltsimajad: hetkeolukord ja tulevikuvaated</a:t>
            </a:r>
            <a:endParaRPr lang="et-EE" sz="4000" dirty="0"/>
          </a:p>
        </p:txBody>
      </p:sp>
      <p:sp>
        <p:nvSpPr>
          <p:cNvPr id="3" name="Subtitle 2"/>
          <p:cNvSpPr>
            <a:spLocks noGrp="1"/>
          </p:cNvSpPr>
          <p:nvPr>
            <p:ph type="subTitle" idx="1"/>
          </p:nvPr>
        </p:nvSpPr>
        <p:spPr>
          <a:xfrm>
            <a:off x="2051720" y="3501008"/>
            <a:ext cx="6400800" cy="1752600"/>
          </a:xfrm>
        </p:spPr>
        <p:txBody>
          <a:bodyPr>
            <a:normAutofit/>
          </a:bodyPr>
          <a:lstStyle/>
          <a:p>
            <a:pPr algn="r"/>
            <a:r>
              <a:rPr lang="et-EE" sz="2000" dirty="0" smtClean="0"/>
              <a:t>Marit Piirman ja Heli Müristaja</a:t>
            </a:r>
          </a:p>
          <a:p>
            <a:pPr algn="r"/>
            <a:r>
              <a:rPr lang="et-EE" sz="2000" dirty="0" smtClean="0">
                <a:hlinkClick r:id="rId2"/>
              </a:rPr>
              <a:t>Marit.piirman@ut.ee</a:t>
            </a:r>
            <a:r>
              <a:rPr lang="et-EE" sz="2000" dirty="0" smtClean="0"/>
              <a:t>, </a:t>
            </a:r>
            <a:r>
              <a:rPr lang="et-EE" sz="2000" dirty="0" smtClean="0">
                <a:hlinkClick r:id="rId3"/>
              </a:rPr>
              <a:t>heli.müristaja@ut.ee</a:t>
            </a:r>
            <a:r>
              <a:rPr lang="et-EE" sz="2000" dirty="0" smtClean="0"/>
              <a:t> </a:t>
            </a:r>
          </a:p>
          <a:p>
            <a:pPr algn="r"/>
            <a:r>
              <a:rPr lang="et-EE" sz="1600" dirty="0" smtClean="0"/>
              <a:t>Tartu Ülikooli Pärnu kolledž</a:t>
            </a:r>
          </a:p>
          <a:p>
            <a:pPr algn="r"/>
            <a:r>
              <a:rPr lang="et-EE" sz="1600" dirty="0" smtClean="0"/>
              <a:t>Turismikompetentsikeskus</a:t>
            </a:r>
          </a:p>
          <a:p>
            <a:pPr algn="r"/>
            <a:r>
              <a:rPr lang="et-EE" sz="1600" dirty="0" smtClean="0"/>
              <a:t>27.03.2015 Kuressaares</a:t>
            </a:r>
            <a:endParaRPr lang="et-EE" sz="1600" dirty="0"/>
          </a:p>
        </p:txBody>
      </p:sp>
      <p:pic>
        <p:nvPicPr>
          <p:cNvPr id="7" name="Picture 2"/>
          <p:cNvPicPr/>
          <p:nvPr/>
        </p:nvPicPr>
        <p:blipFill>
          <a:blip r:embed="rId4" cstate="print">
            <a:extLst>
              <a:ext uri="{28A0092B-C50C-407E-A947-70E740481C1C}">
                <a14:useLocalDpi xmlns:a14="http://schemas.microsoft.com/office/drawing/2010/main" val="0"/>
              </a:ext>
            </a:extLst>
          </a:blip>
          <a:stretch>
            <a:fillRect/>
          </a:stretch>
        </p:blipFill>
        <p:spPr>
          <a:xfrm>
            <a:off x="417300" y="6114767"/>
            <a:ext cx="2592288" cy="576064"/>
          </a:xfrm>
          <a:prstGeom prst="rect">
            <a:avLst/>
          </a:prstGeom>
        </p:spPr>
      </p:pic>
      <p:pic>
        <p:nvPicPr>
          <p:cNvPr id="6" name="Picture 1"/>
          <p:cNvPicPr/>
          <p:nvPr/>
        </p:nvPicPr>
        <p:blipFill>
          <a:blip r:embed="rId5" cstate="print">
            <a:extLst>
              <a:ext uri="{28A0092B-C50C-407E-A947-70E740481C1C}">
                <a14:useLocalDpi xmlns:a14="http://schemas.microsoft.com/office/drawing/2010/main" val="0"/>
              </a:ext>
            </a:extLst>
          </a:blip>
          <a:stretch>
            <a:fillRect/>
          </a:stretch>
        </p:blipFill>
        <p:spPr>
          <a:xfrm>
            <a:off x="3421968" y="6223574"/>
            <a:ext cx="2376264" cy="550029"/>
          </a:xfrm>
          <a:prstGeom prst="rect">
            <a:avLst/>
          </a:prstGeom>
        </p:spPr>
      </p:pic>
      <p:pic>
        <p:nvPicPr>
          <p:cNvPr id="8" name="Picture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6248871"/>
            <a:ext cx="2724150" cy="441960"/>
          </a:xfrm>
          <a:prstGeom prst="rect">
            <a:avLst/>
          </a:prstGeom>
          <a:noFill/>
        </p:spPr>
      </p:pic>
    </p:spTree>
    <p:extLst>
      <p:ext uri="{BB962C8B-B14F-4D97-AF65-F5344CB8AC3E}">
        <p14:creationId xmlns:p14="http://schemas.microsoft.com/office/powerpoint/2010/main" val="958389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Sädeinimese tööstaaž seltsimajas</a:t>
            </a:r>
            <a:endParaRPr lang="et-EE" dirty="0"/>
          </a:p>
        </p:txBody>
      </p:sp>
      <p:graphicFrame>
        <p:nvGraphicFramePr>
          <p:cNvPr id="4" name="Chart 40"/>
          <p:cNvGraphicFramePr>
            <a:graphicFrameLocks noGrp="1"/>
          </p:cNvGraphicFramePr>
          <p:nvPr>
            <p:ph idx="1"/>
            <p:extLst>
              <p:ext uri="{D42A27DB-BD31-4B8C-83A1-F6EECF244321}">
                <p14:modId xmlns:p14="http://schemas.microsoft.com/office/powerpoint/2010/main" val="1337889561"/>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irgkonnektor 5"/>
          <p:cNvCxnSpPr/>
          <p:nvPr/>
        </p:nvCxnSpPr>
        <p:spPr>
          <a:xfrm flipH="1">
            <a:off x="4139952" y="4005064"/>
            <a:ext cx="432048" cy="2160240"/>
          </a:xfrm>
          <a:prstGeom prst="line">
            <a:avLst/>
          </a:prstGeom>
        </p:spPr>
        <p:style>
          <a:lnRef idx="2">
            <a:schemeClr val="dk1"/>
          </a:lnRef>
          <a:fillRef idx="0">
            <a:schemeClr val="dk1"/>
          </a:fillRef>
          <a:effectRef idx="1">
            <a:schemeClr val="dk1"/>
          </a:effectRef>
          <a:fontRef idx="minor">
            <a:schemeClr val="tx1"/>
          </a:fontRef>
        </p:style>
      </p:cxnSp>
      <p:cxnSp>
        <p:nvCxnSpPr>
          <p:cNvPr id="8" name="Sirgkonnektor 7"/>
          <p:cNvCxnSpPr/>
          <p:nvPr/>
        </p:nvCxnSpPr>
        <p:spPr>
          <a:xfrm flipV="1">
            <a:off x="4572000" y="3933056"/>
            <a:ext cx="2088232" cy="7200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64897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7504" y="332656"/>
            <a:ext cx="8579296" cy="720080"/>
          </a:xfrm>
        </p:spPr>
        <p:txBody>
          <a:bodyPr>
            <a:normAutofit/>
          </a:bodyPr>
          <a:lstStyle/>
          <a:p>
            <a:r>
              <a:rPr lang="et-EE" dirty="0" smtClean="0"/>
              <a:t>Seltsimajade teenused ja tegevused</a:t>
            </a:r>
            <a:endParaRPr lang="et-EE" dirty="0"/>
          </a:p>
        </p:txBody>
      </p:sp>
      <p:sp>
        <p:nvSpPr>
          <p:cNvPr id="3" name="Sisu kohatäide 2"/>
          <p:cNvSpPr>
            <a:spLocks noGrp="1"/>
          </p:cNvSpPr>
          <p:nvPr>
            <p:ph idx="1"/>
          </p:nvPr>
        </p:nvSpPr>
        <p:spPr>
          <a:xfrm>
            <a:off x="457200" y="1600200"/>
            <a:ext cx="4186808" cy="4876800"/>
          </a:xfrm>
        </p:spPr>
        <p:txBody>
          <a:bodyPr/>
          <a:lstStyle/>
          <a:p>
            <a:pPr>
              <a:buNone/>
            </a:pPr>
            <a:endParaRPr lang="et-EE" dirty="0" smtClean="0"/>
          </a:p>
          <a:p>
            <a:endParaRPr lang="et-EE" dirty="0"/>
          </a:p>
        </p:txBody>
      </p:sp>
      <p:graphicFrame>
        <p:nvGraphicFramePr>
          <p:cNvPr id="5" name="Chart 17"/>
          <p:cNvGraphicFramePr/>
          <p:nvPr>
            <p:extLst>
              <p:ext uri="{D42A27DB-BD31-4B8C-83A1-F6EECF244321}">
                <p14:modId xmlns:p14="http://schemas.microsoft.com/office/powerpoint/2010/main" val="3109525568"/>
              </p:ext>
            </p:extLst>
          </p:nvPr>
        </p:nvGraphicFramePr>
        <p:xfrm>
          <a:off x="107504" y="1196752"/>
          <a:ext cx="8784976" cy="56612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544" y="404664"/>
            <a:ext cx="8229600" cy="990600"/>
          </a:xfrm>
        </p:spPr>
        <p:txBody>
          <a:bodyPr/>
          <a:lstStyle/>
          <a:p>
            <a:r>
              <a:rPr lang="et-EE" dirty="0" smtClean="0"/>
              <a:t>(Harrastus)tegevused</a:t>
            </a:r>
            <a:endParaRPr lang="et-EE"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129881882"/>
              </p:ext>
            </p:extLst>
          </p:nvPr>
        </p:nvGraphicFramePr>
        <p:xfrm>
          <a:off x="457200" y="1268760"/>
          <a:ext cx="8229600" cy="5343790"/>
        </p:xfrm>
        <a:graphic>
          <a:graphicData uri="http://schemas.openxmlformats.org/drawingml/2006/table">
            <a:tbl>
              <a:tblPr firstRow="1" firstCol="1" bandRow="1">
                <a:tableStyleId>{5C22544A-7EE6-4342-B048-85BDC9FD1C3A}</a:tableStyleId>
              </a:tblPr>
              <a:tblGrid>
                <a:gridCol w="3466728"/>
                <a:gridCol w="1224136"/>
                <a:gridCol w="2236430"/>
                <a:gridCol w="1302306"/>
              </a:tblGrid>
              <a:tr h="499196">
                <a:tc>
                  <a:txBody>
                    <a:bodyPr/>
                    <a:lstStyle/>
                    <a:p>
                      <a:pPr>
                        <a:lnSpc>
                          <a:spcPct val="115000"/>
                        </a:lnSpc>
                        <a:spcAft>
                          <a:spcPts val="0"/>
                        </a:spcAft>
                      </a:pPr>
                      <a:r>
                        <a:rPr lang="et-EE" sz="1500" b="1" dirty="0">
                          <a:effectLst/>
                        </a:rPr>
                        <a:t>Seltsimajas läbiviidavad tegevused</a:t>
                      </a:r>
                      <a:endParaRPr lang="et-E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t-EE" sz="1500" b="1" dirty="0" err="1" smtClean="0">
                          <a:effectLst/>
                        </a:rPr>
                        <a:t>Seltsi-majade</a:t>
                      </a:r>
                      <a:r>
                        <a:rPr lang="et-EE" sz="1500" b="1" dirty="0" smtClean="0">
                          <a:effectLst/>
                        </a:rPr>
                        <a:t> </a:t>
                      </a:r>
                      <a:r>
                        <a:rPr lang="et-EE" sz="1500" b="1" dirty="0">
                          <a:effectLst/>
                        </a:rPr>
                        <a:t>arv</a:t>
                      </a:r>
                      <a:endParaRPr lang="et-E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t-EE" sz="1500" b="1" dirty="0">
                          <a:effectLst/>
                        </a:rPr>
                        <a:t>Seltsimajas läbiviidavad tegevused</a:t>
                      </a:r>
                      <a:endParaRPr lang="et-E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t-EE" sz="1500" b="1" dirty="0" err="1" smtClean="0">
                          <a:effectLst/>
                        </a:rPr>
                        <a:t>Seltsi-majade</a:t>
                      </a:r>
                      <a:r>
                        <a:rPr lang="et-EE" sz="1500" b="1" dirty="0" smtClean="0">
                          <a:effectLst/>
                        </a:rPr>
                        <a:t> </a:t>
                      </a:r>
                      <a:r>
                        <a:rPr lang="et-EE" sz="1500" b="1" dirty="0">
                          <a:effectLst/>
                        </a:rPr>
                        <a:t>arv</a:t>
                      </a:r>
                      <a:endParaRPr lang="et-E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47606">
                <a:tc>
                  <a:txBody>
                    <a:bodyPr/>
                    <a:lstStyle/>
                    <a:p>
                      <a:pPr algn="just">
                        <a:lnSpc>
                          <a:spcPct val="115000"/>
                        </a:lnSpc>
                        <a:spcAft>
                          <a:spcPts val="0"/>
                        </a:spcAft>
                      </a:pPr>
                      <a:r>
                        <a:rPr lang="et-EE" sz="1500" b="0" dirty="0">
                          <a:effectLst/>
                        </a:rPr>
                        <a:t>Sport (kepikõnd, lauatennis, jõusaal, sportmängud, aeroobika, võimlemine, erinevad treeningud, lauatennis) </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b="0" dirty="0">
                          <a:effectLst/>
                        </a:rPr>
                        <a:t>18</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t-EE" sz="1500" b="0">
                          <a:effectLst/>
                        </a:rPr>
                        <a:t>Lauamängud </a:t>
                      </a:r>
                      <a:endParaRPr lang="et-EE"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a:effectLst/>
                        </a:rPr>
                        <a:t>8</a:t>
                      </a:r>
                      <a:endParaRPr lang="et-EE"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288">
                <a:tc>
                  <a:txBody>
                    <a:bodyPr/>
                    <a:lstStyle/>
                    <a:p>
                      <a:pPr algn="just">
                        <a:lnSpc>
                          <a:spcPct val="115000"/>
                        </a:lnSpc>
                        <a:spcAft>
                          <a:spcPts val="0"/>
                        </a:spcAft>
                      </a:pPr>
                      <a:r>
                        <a:rPr lang="et-EE" sz="1500" b="0" dirty="0">
                          <a:effectLst/>
                        </a:rPr>
                        <a:t>Rahvatants </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b="0" dirty="0">
                          <a:effectLst/>
                        </a:rPr>
                        <a:t>14</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t-EE" sz="1500" b="0">
                          <a:effectLst/>
                        </a:rPr>
                        <a:t>Teater ja näitering</a:t>
                      </a:r>
                      <a:endParaRPr lang="et-EE"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a:effectLst/>
                        </a:rPr>
                        <a:t>5</a:t>
                      </a:r>
                      <a:endParaRPr lang="et-EE"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288">
                <a:tc>
                  <a:txBody>
                    <a:bodyPr/>
                    <a:lstStyle/>
                    <a:p>
                      <a:pPr algn="just">
                        <a:lnSpc>
                          <a:spcPct val="115000"/>
                        </a:lnSpc>
                        <a:spcAft>
                          <a:spcPts val="0"/>
                        </a:spcAft>
                      </a:pPr>
                      <a:r>
                        <a:rPr lang="et-EE" sz="1500" b="0" dirty="0">
                          <a:effectLst/>
                        </a:rPr>
                        <a:t>Käsitöö </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b="0" dirty="0">
                          <a:effectLst/>
                        </a:rPr>
                        <a:t>13</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t-EE" sz="1500" b="0">
                          <a:effectLst/>
                        </a:rPr>
                        <a:t>Kultuur/ajalugu/pärimus </a:t>
                      </a:r>
                      <a:endParaRPr lang="et-EE"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a:effectLst/>
                        </a:rPr>
                        <a:t>5</a:t>
                      </a:r>
                      <a:endParaRPr lang="et-EE"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5087">
                <a:tc>
                  <a:txBody>
                    <a:bodyPr/>
                    <a:lstStyle/>
                    <a:p>
                      <a:pPr>
                        <a:lnSpc>
                          <a:spcPct val="115000"/>
                        </a:lnSpc>
                        <a:spcAft>
                          <a:spcPts val="0"/>
                        </a:spcAft>
                      </a:pPr>
                      <a:r>
                        <a:rPr lang="et-EE" sz="1500" b="0" dirty="0">
                          <a:effectLst/>
                        </a:rPr>
                        <a:t>Muusika (sh erinevad ansamblid, regilaul, kandlering, kellade ansambel)</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b="0" dirty="0">
                          <a:effectLst/>
                        </a:rPr>
                        <a:t>15</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t-EE" sz="1500" b="0" dirty="0">
                          <a:effectLst/>
                        </a:rPr>
                        <a:t>Jahiga seotud tegevused</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dirty="0">
                          <a:effectLst/>
                        </a:rPr>
                        <a:t>3</a:t>
                      </a:r>
                      <a:endParaRPr lang="et-E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5087">
                <a:tc>
                  <a:txBody>
                    <a:bodyPr/>
                    <a:lstStyle/>
                    <a:p>
                      <a:pPr>
                        <a:lnSpc>
                          <a:spcPct val="115000"/>
                        </a:lnSpc>
                        <a:spcAft>
                          <a:spcPts val="0"/>
                        </a:spcAft>
                      </a:pPr>
                      <a:r>
                        <a:rPr lang="et-EE" sz="1500" b="0" dirty="0">
                          <a:effectLst/>
                        </a:rPr>
                        <a:t>Erinevad seltsimajaspetsiifilised tegevused (nt raamatukogu, tuletõrje selts)</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b="0" dirty="0">
                          <a:effectLst/>
                        </a:rPr>
                        <a:t>12</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t-EE" sz="1500" b="0" dirty="0">
                          <a:effectLst/>
                        </a:rPr>
                        <a:t>Kunst (sh keraamika, portselani maalimine)</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dirty="0">
                          <a:effectLst/>
                        </a:rPr>
                        <a:t>3</a:t>
                      </a:r>
                      <a:endParaRPr lang="et-E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288">
                <a:tc>
                  <a:txBody>
                    <a:bodyPr/>
                    <a:lstStyle/>
                    <a:p>
                      <a:pPr algn="just">
                        <a:lnSpc>
                          <a:spcPct val="115000"/>
                        </a:lnSpc>
                        <a:spcAft>
                          <a:spcPts val="0"/>
                        </a:spcAft>
                      </a:pPr>
                      <a:r>
                        <a:rPr lang="et-EE" sz="1500" b="0" dirty="0">
                          <a:effectLst/>
                        </a:rPr>
                        <a:t>Koorilaul </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b="0">
                          <a:effectLst/>
                        </a:rPr>
                        <a:t>12</a:t>
                      </a:r>
                      <a:endParaRPr lang="et-EE"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t-EE" sz="1500" b="0" dirty="0">
                          <a:effectLst/>
                        </a:rPr>
                        <a:t>Jooga </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a:effectLst/>
                        </a:rPr>
                        <a:t>3</a:t>
                      </a:r>
                      <a:endParaRPr lang="et-EE"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5087">
                <a:tc>
                  <a:txBody>
                    <a:bodyPr/>
                    <a:lstStyle/>
                    <a:p>
                      <a:pPr>
                        <a:lnSpc>
                          <a:spcPct val="115000"/>
                        </a:lnSpc>
                        <a:spcAft>
                          <a:spcPts val="0"/>
                        </a:spcAft>
                      </a:pPr>
                      <a:r>
                        <a:rPr lang="et-EE" sz="1500" b="0" dirty="0">
                          <a:effectLst/>
                        </a:rPr>
                        <a:t>Tants (kõhutants, </a:t>
                      </a:r>
                      <a:r>
                        <a:rPr lang="et-EE" sz="1500" b="0" dirty="0" err="1">
                          <a:effectLst/>
                        </a:rPr>
                        <a:t>line</a:t>
                      </a:r>
                      <a:r>
                        <a:rPr lang="et-EE" sz="1500" b="0" dirty="0">
                          <a:effectLst/>
                        </a:rPr>
                        <a:t>-tants, peotants, laste tantsurühmad)</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b="0" dirty="0">
                          <a:effectLst/>
                        </a:rPr>
                        <a:t>10</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t-EE" sz="1500" b="0" dirty="0">
                          <a:effectLst/>
                        </a:rPr>
                        <a:t>Muu (kohalik toit, põllumajandus, kino, mälumäng, loovuskool, kodutütred/noorkotkad)</a:t>
                      </a:r>
                      <a:endParaRPr lang="et-EE"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t-EE" sz="1500" dirty="0">
                          <a:effectLst/>
                        </a:rPr>
                        <a:t>7</a:t>
                      </a:r>
                      <a:endParaRPr lang="et-E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9749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Seltsimajade ülalpidamine</a:t>
            </a:r>
            <a:endParaRPr lang="et-EE" dirty="0"/>
          </a:p>
        </p:txBody>
      </p:sp>
      <p:graphicFrame>
        <p:nvGraphicFramePr>
          <p:cNvPr id="4" name="Chart 18"/>
          <p:cNvGraphicFramePr>
            <a:graphicFrameLocks noGrp="1"/>
          </p:cNvGraphicFramePr>
          <p:nvPr>
            <p:ph idx="1"/>
            <p:extLst>
              <p:ext uri="{D42A27DB-BD31-4B8C-83A1-F6EECF244321}">
                <p14:modId xmlns:p14="http://schemas.microsoft.com/office/powerpoint/2010/main" val="2413831392"/>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425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 kohatäide 8"/>
          <p:cNvSpPr>
            <a:spLocks noGrp="1"/>
          </p:cNvSpPr>
          <p:nvPr>
            <p:ph type="body" idx="1"/>
          </p:nvPr>
        </p:nvSpPr>
        <p:spPr>
          <a:xfrm>
            <a:off x="457200" y="1124744"/>
            <a:ext cx="3931920" cy="864096"/>
          </a:xfrm>
        </p:spPr>
        <p:txBody>
          <a:bodyPr>
            <a:normAutofit/>
          </a:bodyPr>
          <a:lstStyle/>
          <a:p>
            <a:r>
              <a:rPr lang="et-EE" sz="2800" dirty="0" smtClean="0"/>
              <a:t>Tegevuste rahastamine</a:t>
            </a:r>
            <a:endParaRPr lang="et-EE" sz="2800" dirty="0"/>
          </a:p>
        </p:txBody>
      </p:sp>
      <p:sp>
        <p:nvSpPr>
          <p:cNvPr id="10" name="Teksti kohatäide 9"/>
          <p:cNvSpPr>
            <a:spLocks noGrp="1"/>
          </p:cNvSpPr>
          <p:nvPr>
            <p:ph type="body" sz="quarter" idx="3"/>
          </p:nvPr>
        </p:nvSpPr>
        <p:spPr>
          <a:xfrm>
            <a:off x="4754880" y="1236911"/>
            <a:ext cx="3931920" cy="639762"/>
          </a:xfrm>
        </p:spPr>
        <p:txBody>
          <a:bodyPr>
            <a:normAutofit/>
          </a:bodyPr>
          <a:lstStyle/>
          <a:p>
            <a:r>
              <a:rPr lang="et-EE" sz="2800" dirty="0" smtClean="0"/>
              <a:t>Omatulu teenimine </a:t>
            </a:r>
            <a:endParaRPr lang="et-EE" sz="2800" dirty="0"/>
          </a:p>
        </p:txBody>
      </p:sp>
      <p:graphicFrame>
        <p:nvGraphicFramePr>
          <p:cNvPr id="8" name="Chart 5"/>
          <p:cNvGraphicFramePr>
            <a:graphicFrameLocks noGrp="1"/>
          </p:cNvGraphicFramePr>
          <p:nvPr>
            <p:ph sz="quarter" idx="4"/>
            <p:extLst>
              <p:ext uri="{D42A27DB-BD31-4B8C-83A1-F6EECF244321}">
                <p14:modId xmlns:p14="http://schemas.microsoft.com/office/powerpoint/2010/main" val="2491169051"/>
              </p:ext>
            </p:extLst>
          </p:nvPr>
        </p:nvGraphicFramePr>
        <p:xfrm>
          <a:off x="4754563" y="2438400"/>
          <a:ext cx="3932237"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7"/>
          <p:cNvGraphicFramePr>
            <a:graphicFrameLocks noGrp="1"/>
          </p:cNvGraphicFramePr>
          <p:nvPr>
            <p:ph sz="half" idx="2"/>
            <p:extLst>
              <p:ext uri="{D42A27DB-BD31-4B8C-83A1-F6EECF244321}">
                <p14:modId xmlns:p14="http://schemas.microsoft.com/office/powerpoint/2010/main" val="845455762"/>
              </p:ext>
            </p:extLst>
          </p:nvPr>
        </p:nvGraphicFramePr>
        <p:xfrm>
          <a:off x="457200" y="2438400"/>
          <a:ext cx="3932238"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7948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Hinnang toimetulekule</a:t>
            </a:r>
            <a:endParaRPr lang="et-EE" dirty="0"/>
          </a:p>
        </p:txBody>
      </p:sp>
      <p:graphicFrame>
        <p:nvGraphicFramePr>
          <p:cNvPr id="7" name="Sisu kohatäide 6"/>
          <p:cNvGraphicFramePr>
            <a:graphicFrameLocks noGrp="1"/>
          </p:cNvGraphicFramePr>
          <p:nvPr>
            <p:ph idx="1"/>
            <p:extLst>
              <p:ext uri="{D42A27DB-BD31-4B8C-83A1-F6EECF244321}">
                <p14:modId xmlns:p14="http://schemas.microsoft.com/office/powerpoint/2010/main" val="2233391847"/>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284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smtClean="0"/>
              <a:t>Seos hinnangule toimetulekuga ja sissetulekute tüüpide vahel</a:t>
            </a:r>
            <a:endParaRPr lang="et-EE" dirty="0"/>
          </a:p>
        </p:txBody>
      </p:sp>
      <p:graphicFrame>
        <p:nvGraphicFramePr>
          <p:cNvPr id="4" name="Chart 26"/>
          <p:cNvGraphicFramePr>
            <a:graphicFrameLocks noGrp="1"/>
          </p:cNvGraphicFramePr>
          <p:nvPr>
            <p:ph idx="1"/>
            <p:extLst>
              <p:ext uri="{D42A27DB-BD31-4B8C-83A1-F6EECF244321}">
                <p14:modId xmlns:p14="http://schemas.microsoft.com/office/powerpoint/2010/main" val="1297390240"/>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5442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alkiri 6"/>
          <p:cNvSpPr>
            <a:spLocks noGrp="1"/>
          </p:cNvSpPr>
          <p:nvPr>
            <p:ph type="title"/>
          </p:nvPr>
        </p:nvSpPr>
        <p:spPr/>
        <p:txBody>
          <a:bodyPr/>
          <a:lstStyle/>
          <a:p>
            <a:r>
              <a:rPr lang="et-EE" dirty="0" smtClean="0"/>
              <a:t>Toetuste allikad senises tegevuses</a:t>
            </a:r>
            <a:endParaRPr lang="et-EE" dirty="0"/>
          </a:p>
        </p:txBody>
      </p:sp>
      <p:graphicFrame>
        <p:nvGraphicFramePr>
          <p:cNvPr id="9" name="Chart 19"/>
          <p:cNvGraphicFramePr>
            <a:graphicFrameLocks noGrp="1"/>
          </p:cNvGraphicFramePr>
          <p:nvPr>
            <p:ph idx="1"/>
            <p:extLst>
              <p:ext uri="{D42A27DB-BD31-4B8C-83A1-F6EECF244321}">
                <p14:modId xmlns:p14="http://schemas.microsoft.com/office/powerpoint/2010/main" val="409762941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9684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Taotletud toetuste määr</a:t>
            </a:r>
            <a:endParaRPr lang="et-EE" dirty="0"/>
          </a:p>
        </p:txBody>
      </p:sp>
      <p:graphicFrame>
        <p:nvGraphicFramePr>
          <p:cNvPr id="4" name="Chart 28"/>
          <p:cNvGraphicFramePr>
            <a:graphicFrameLocks noGrp="1"/>
          </p:cNvGraphicFramePr>
          <p:nvPr>
            <p:ph idx="1"/>
            <p:extLst>
              <p:ext uri="{D42A27DB-BD31-4B8C-83A1-F6EECF244321}">
                <p14:modId xmlns:p14="http://schemas.microsoft.com/office/powerpoint/2010/main" val="1290243312"/>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2310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Toetatud tegevused</a:t>
            </a:r>
            <a:endParaRPr lang="et-EE" dirty="0"/>
          </a:p>
        </p:txBody>
      </p:sp>
      <p:graphicFrame>
        <p:nvGraphicFramePr>
          <p:cNvPr id="4" name="Chart 2"/>
          <p:cNvGraphicFramePr>
            <a:graphicFrameLocks noGrp="1"/>
          </p:cNvGraphicFramePr>
          <p:nvPr>
            <p:ph idx="1"/>
            <p:extLst>
              <p:ext uri="{D42A27DB-BD31-4B8C-83A1-F6EECF244321}">
                <p14:modId xmlns:p14="http://schemas.microsoft.com/office/powerpoint/2010/main" val="3564379667"/>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59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Uuringu eesmärk</a:t>
            </a:r>
            <a:endParaRPr lang="et-EE" dirty="0"/>
          </a:p>
        </p:txBody>
      </p:sp>
      <p:sp>
        <p:nvSpPr>
          <p:cNvPr id="3" name="Sisu kohatäide 2"/>
          <p:cNvSpPr>
            <a:spLocks noGrp="1"/>
          </p:cNvSpPr>
          <p:nvPr>
            <p:ph idx="1"/>
          </p:nvPr>
        </p:nvSpPr>
        <p:spPr/>
        <p:txBody>
          <a:bodyPr/>
          <a:lstStyle/>
          <a:p>
            <a:r>
              <a:rPr lang="et-EE" dirty="0" smtClean="0"/>
              <a:t>Saada </a:t>
            </a:r>
            <a:r>
              <a:rPr lang="et-EE" dirty="0"/>
              <a:t>ülevaade </a:t>
            </a:r>
            <a:endParaRPr lang="et-EE" dirty="0" smtClean="0"/>
          </a:p>
          <a:p>
            <a:pPr lvl="1"/>
            <a:r>
              <a:rPr lang="et-EE" dirty="0"/>
              <a:t>Saare maakonnas tegutsevatest seltsimajadest, </a:t>
            </a:r>
          </a:p>
          <a:p>
            <a:pPr lvl="1"/>
            <a:r>
              <a:rPr lang="et-EE" dirty="0"/>
              <a:t>nende probleemidest ning </a:t>
            </a:r>
          </a:p>
          <a:p>
            <a:pPr lvl="1"/>
            <a:r>
              <a:rPr lang="et-EE" dirty="0"/>
              <a:t>tulevikuplaanidest. </a:t>
            </a:r>
          </a:p>
          <a:p>
            <a:r>
              <a:rPr lang="et-EE" dirty="0" smtClean="0"/>
              <a:t>Koostada kaart seltsimajadest ja pakutavatest tegevustest/teenustest (Google Maps)</a:t>
            </a:r>
          </a:p>
          <a:p>
            <a:r>
              <a:rPr lang="et-EE" dirty="0" smtClean="0"/>
              <a:t>Koostada seltsimajade ja kontaktisikute andmebaas</a:t>
            </a:r>
          </a:p>
          <a:p>
            <a:endParaRPr lang="et-EE" dirty="0"/>
          </a:p>
        </p:txBody>
      </p:sp>
    </p:spTree>
    <p:extLst>
      <p:ext uri="{BB962C8B-B14F-4D97-AF65-F5344CB8AC3E}">
        <p14:creationId xmlns:p14="http://schemas.microsoft.com/office/powerpoint/2010/main" val="735627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Seltsimajade probleemid</a:t>
            </a:r>
            <a:endParaRPr lang="et-EE" dirty="0"/>
          </a:p>
        </p:txBody>
      </p:sp>
      <p:graphicFrame>
        <p:nvGraphicFramePr>
          <p:cNvPr id="4" name="Chart 16"/>
          <p:cNvGraphicFramePr>
            <a:graphicFrameLocks noGrp="1"/>
          </p:cNvGraphicFramePr>
          <p:nvPr>
            <p:ph idx="1"/>
            <p:extLst>
              <p:ext uri="{D42A27DB-BD31-4B8C-83A1-F6EECF244321}">
                <p14:modId xmlns:p14="http://schemas.microsoft.com/office/powerpoint/2010/main" val="74726458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4264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Soov taotleda toetust 2015-2020</a:t>
            </a:r>
            <a:endParaRPr lang="et-EE" dirty="0"/>
          </a:p>
        </p:txBody>
      </p:sp>
      <p:graphicFrame>
        <p:nvGraphicFramePr>
          <p:cNvPr id="4" name="Chart 31"/>
          <p:cNvGraphicFramePr>
            <a:graphicFrameLocks noGrp="1"/>
          </p:cNvGraphicFramePr>
          <p:nvPr>
            <p:ph idx="1"/>
            <p:extLst>
              <p:ext uri="{D42A27DB-BD31-4B8C-83A1-F6EECF244321}">
                <p14:modId xmlns:p14="http://schemas.microsoft.com/office/powerpoint/2010/main" val="1017812487"/>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4358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smtClean="0"/>
              <a:t>Eelmine „viisaastak“ vs uus „viisaastak“</a:t>
            </a:r>
            <a:endParaRPr lang="et-EE" dirty="0"/>
          </a:p>
        </p:txBody>
      </p:sp>
      <p:graphicFrame>
        <p:nvGraphicFramePr>
          <p:cNvPr id="4" name="Chart 32"/>
          <p:cNvGraphicFramePr>
            <a:graphicFrameLocks noGrp="1"/>
          </p:cNvGraphicFramePr>
          <p:nvPr>
            <p:ph idx="1"/>
            <p:extLst>
              <p:ext uri="{D42A27DB-BD31-4B8C-83A1-F6EECF244321}">
                <p14:modId xmlns:p14="http://schemas.microsoft.com/office/powerpoint/2010/main" val="66994745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646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Investeeringute valdkonnad</a:t>
            </a:r>
            <a:endParaRPr lang="et-EE" dirty="0"/>
          </a:p>
        </p:txBody>
      </p:sp>
      <p:graphicFrame>
        <p:nvGraphicFramePr>
          <p:cNvPr id="4" name="Chart 10"/>
          <p:cNvGraphicFramePr>
            <a:graphicFrameLocks noGrp="1"/>
          </p:cNvGraphicFramePr>
          <p:nvPr>
            <p:ph idx="1"/>
            <p:extLst>
              <p:ext uri="{D42A27DB-BD31-4B8C-83A1-F6EECF244321}">
                <p14:modId xmlns:p14="http://schemas.microsoft.com/office/powerpoint/2010/main" val="340600320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5802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Vajadus tegevustoetuse järele</a:t>
            </a:r>
            <a:endParaRPr lang="et-EE" dirty="0"/>
          </a:p>
        </p:txBody>
      </p:sp>
      <p:graphicFrame>
        <p:nvGraphicFramePr>
          <p:cNvPr id="4" name="Chart 14"/>
          <p:cNvGraphicFramePr>
            <a:graphicFrameLocks noGrp="1"/>
          </p:cNvGraphicFramePr>
          <p:nvPr>
            <p:ph idx="1"/>
            <p:extLst>
              <p:ext uri="{D42A27DB-BD31-4B8C-83A1-F6EECF244321}">
                <p14:modId xmlns:p14="http://schemas.microsoft.com/office/powerpoint/2010/main" val="139049553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4638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Hinnang koostööle omavalitsusega</a:t>
            </a:r>
            <a:endParaRPr lang="et-EE" dirty="0"/>
          </a:p>
        </p:txBody>
      </p:sp>
      <p:graphicFrame>
        <p:nvGraphicFramePr>
          <p:cNvPr id="7" name="Sisu kohatäide 6"/>
          <p:cNvGraphicFramePr>
            <a:graphicFrameLocks noGrp="1"/>
          </p:cNvGraphicFramePr>
          <p:nvPr>
            <p:ph idx="1"/>
            <p:extLst>
              <p:ext uri="{D42A27DB-BD31-4B8C-83A1-F6EECF244321}">
                <p14:modId xmlns:p14="http://schemas.microsoft.com/office/powerpoint/2010/main" val="323680549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2312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Seltsimajadevaheline koostöö</a:t>
            </a:r>
            <a:endParaRPr lang="et-EE" dirty="0"/>
          </a:p>
        </p:txBody>
      </p:sp>
      <p:graphicFrame>
        <p:nvGraphicFramePr>
          <p:cNvPr id="4" name="Chart 36"/>
          <p:cNvGraphicFramePr>
            <a:graphicFrameLocks noGrp="1"/>
          </p:cNvGraphicFramePr>
          <p:nvPr>
            <p:ph idx="1"/>
            <p:extLst>
              <p:ext uri="{D42A27DB-BD31-4B8C-83A1-F6EECF244321}">
                <p14:modId xmlns:p14="http://schemas.microsoft.com/office/powerpoint/2010/main" val="417085895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1457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smtClean="0"/>
              <a:t>Hinnang seltsimajadevahelisele koostööle</a:t>
            </a:r>
            <a:endParaRPr lang="et-EE" dirty="0"/>
          </a:p>
        </p:txBody>
      </p:sp>
      <p:graphicFrame>
        <p:nvGraphicFramePr>
          <p:cNvPr id="4" name="Chart 33"/>
          <p:cNvGraphicFramePr>
            <a:graphicFrameLocks noGrp="1"/>
          </p:cNvGraphicFramePr>
          <p:nvPr>
            <p:ph idx="1"/>
            <p:extLst>
              <p:ext uri="{D42A27DB-BD31-4B8C-83A1-F6EECF244321}">
                <p14:modId xmlns:p14="http://schemas.microsoft.com/office/powerpoint/2010/main" val="203486274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312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smtClean="0"/>
              <a:t>Tulevikku suunatud koostööteemad</a:t>
            </a:r>
            <a:endParaRPr lang="et-EE" dirty="0"/>
          </a:p>
        </p:txBody>
      </p:sp>
      <p:graphicFrame>
        <p:nvGraphicFramePr>
          <p:cNvPr id="4" name="Chart 35"/>
          <p:cNvGraphicFramePr>
            <a:graphicFrameLocks noGrp="1"/>
          </p:cNvGraphicFramePr>
          <p:nvPr>
            <p:ph idx="1"/>
            <p:extLst>
              <p:ext uri="{D42A27DB-BD31-4B8C-83A1-F6EECF244321}">
                <p14:modId xmlns:p14="http://schemas.microsoft.com/office/powerpoint/2010/main" val="2209140561"/>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7763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Külastajate suurendamise eesmärk</a:t>
            </a:r>
            <a:endParaRPr lang="et-EE" dirty="0"/>
          </a:p>
        </p:txBody>
      </p:sp>
      <p:graphicFrame>
        <p:nvGraphicFramePr>
          <p:cNvPr id="4" name="Chart 29"/>
          <p:cNvGraphicFramePr>
            <a:graphicFrameLocks noGrp="1"/>
          </p:cNvGraphicFramePr>
          <p:nvPr>
            <p:ph idx="1"/>
            <p:extLst>
              <p:ext uri="{D42A27DB-BD31-4B8C-83A1-F6EECF244321}">
                <p14:modId xmlns:p14="http://schemas.microsoft.com/office/powerpoint/2010/main" val="67637663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55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Mida ja kuidas tegime?</a:t>
            </a:r>
            <a:endParaRPr lang="et-EE" dirty="0"/>
          </a:p>
        </p:txBody>
      </p:sp>
      <p:sp>
        <p:nvSpPr>
          <p:cNvPr id="5" name="Teksti kohatäide 4"/>
          <p:cNvSpPr>
            <a:spLocks noGrp="1"/>
          </p:cNvSpPr>
          <p:nvPr>
            <p:ph type="body" idx="1"/>
          </p:nvPr>
        </p:nvSpPr>
        <p:spPr/>
        <p:txBody>
          <a:bodyPr/>
          <a:lstStyle/>
          <a:p>
            <a:endParaRPr lang="et-EE"/>
          </a:p>
        </p:txBody>
      </p:sp>
    </p:spTree>
    <p:extLst>
      <p:ext uri="{BB962C8B-B14F-4D97-AF65-F5344CB8AC3E}">
        <p14:creationId xmlns:p14="http://schemas.microsoft.com/office/powerpoint/2010/main" val="1456450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Kuidas?</a:t>
            </a:r>
            <a:endParaRPr lang="et-EE" dirty="0"/>
          </a:p>
        </p:txBody>
      </p:sp>
      <p:graphicFrame>
        <p:nvGraphicFramePr>
          <p:cNvPr id="4" name="Chart 30"/>
          <p:cNvGraphicFramePr>
            <a:graphicFrameLocks noGrp="1"/>
          </p:cNvGraphicFramePr>
          <p:nvPr>
            <p:ph idx="1"/>
            <p:extLst>
              <p:ext uri="{D42A27DB-BD31-4B8C-83A1-F6EECF244321}">
                <p14:modId xmlns:p14="http://schemas.microsoft.com/office/powerpoint/2010/main" val="236892631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8092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smtClean="0"/>
              <a:t>Vastajate soovitused valdkonna arendamisel</a:t>
            </a:r>
            <a:endParaRPr lang="et-EE" dirty="0"/>
          </a:p>
        </p:txBody>
      </p:sp>
      <p:sp>
        <p:nvSpPr>
          <p:cNvPr id="3" name="Sisu kohatäide 2"/>
          <p:cNvSpPr>
            <a:spLocks noGrp="1"/>
          </p:cNvSpPr>
          <p:nvPr>
            <p:ph idx="1"/>
          </p:nvPr>
        </p:nvSpPr>
        <p:spPr/>
        <p:txBody>
          <a:bodyPr/>
          <a:lstStyle/>
          <a:p>
            <a:r>
              <a:rPr lang="et-EE" dirty="0" smtClean="0"/>
              <a:t>Maakonnas keskne </a:t>
            </a:r>
            <a:r>
              <a:rPr lang="et-EE" dirty="0"/>
              <a:t>teenuste </a:t>
            </a:r>
            <a:r>
              <a:rPr lang="et-EE" dirty="0" smtClean="0"/>
              <a:t>andmebaas</a:t>
            </a:r>
          </a:p>
          <a:p>
            <a:r>
              <a:rPr lang="et-EE" dirty="0" smtClean="0"/>
              <a:t>Enam </a:t>
            </a:r>
            <a:r>
              <a:rPr lang="et-EE" dirty="0"/>
              <a:t>võiks toimida seltsimajadevaheline koostöö </a:t>
            </a:r>
            <a:endParaRPr lang="et-EE" dirty="0" smtClean="0"/>
          </a:p>
          <a:p>
            <a:r>
              <a:rPr lang="et-EE" dirty="0" smtClean="0"/>
              <a:t>Riik </a:t>
            </a:r>
            <a:r>
              <a:rPr lang="et-EE" dirty="0"/>
              <a:t>või omavalitsus võiks seltsimaju ning seal tegutsevaid inimesi rohkem toetada (näiteks palga maksmisega). </a:t>
            </a:r>
            <a:endParaRPr lang="et-EE" dirty="0" smtClean="0"/>
          </a:p>
          <a:p>
            <a:r>
              <a:rPr lang="et-EE" dirty="0" smtClean="0"/>
              <a:t>Oluliseks </a:t>
            </a:r>
            <a:r>
              <a:rPr lang="et-EE" dirty="0"/>
              <a:t>peeti </a:t>
            </a:r>
            <a:r>
              <a:rPr lang="et-EE" dirty="0" smtClean="0"/>
              <a:t>sisule </a:t>
            </a:r>
            <a:r>
              <a:rPr lang="et-EE" dirty="0"/>
              <a:t>keskendumist, </a:t>
            </a:r>
            <a:endParaRPr lang="et-EE" dirty="0" smtClean="0"/>
          </a:p>
          <a:p>
            <a:r>
              <a:rPr lang="et-EE" dirty="0" smtClean="0"/>
              <a:t>Sidusust </a:t>
            </a:r>
            <a:r>
              <a:rPr lang="et-EE" dirty="0"/>
              <a:t>piirkonna </a:t>
            </a:r>
            <a:r>
              <a:rPr lang="et-EE" dirty="0" smtClean="0"/>
              <a:t>turismiarendajatega</a:t>
            </a:r>
          </a:p>
          <a:p>
            <a:r>
              <a:rPr lang="et-EE" dirty="0" smtClean="0"/>
              <a:t>Toetuste </a:t>
            </a:r>
            <a:r>
              <a:rPr lang="et-EE" dirty="0"/>
              <a:t>määramise läbipaistvamaks </a:t>
            </a:r>
            <a:r>
              <a:rPr lang="et-EE" dirty="0" smtClean="0"/>
              <a:t>muutmine</a:t>
            </a:r>
          </a:p>
          <a:p>
            <a:r>
              <a:rPr lang="et-EE" dirty="0" smtClean="0"/>
              <a:t>Oht üle reguleerida</a:t>
            </a:r>
            <a:endParaRPr lang="et-EE" dirty="0"/>
          </a:p>
          <a:p>
            <a:endParaRPr lang="et-EE" dirty="0"/>
          </a:p>
        </p:txBody>
      </p:sp>
      <p:pic>
        <p:nvPicPr>
          <p:cNvPr id="4" name="Picture 2"/>
          <p:cNvPicPr/>
          <p:nvPr/>
        </p:nvPicPr>
        <p:blipFill>
          <a:blip r:embed="rId3" cstate="print">
            <a:extLst>
              <a:ext uri="{28A0092B-C50C-407E-A947-70E740481C1C}">
                <a14:useLocalDpi xmlns:a14="http://schemas.microsoft.com/office/drawing/2010/main" val="0"/>
              </a:ext>
            </a:extLst>
          </a:blip>
          <a:stretch>
            <a:fillRect/>
          </a:stretch>
        </p:blipFill>
        <p:spPr>
          <a:xfrm>
            <a:off x="417300" y="6114767"/>
            <a:ext cx="2592288" cy="576064"/>
          </a:xfrm>
          <a:prstGeom prst="rect">
            <a:avLst/>
          </a:prstGeom>
        </p:spPr>
      </p:pic>
      <p:pic>
        <p:nvPicPr>
          <p:cNvPr id="5" name="Picture 1"/>
          <p:cNvPicPr/>
          <p:nvPr/>
        </p:nvPicPr>
        <p:blipFill>
          <a:blip r:embed="rId4" cstate="print">
            <a:extLst>
              <a:ext uri="{28A0092B-C50C-407E-A947-70E740481C1C}">
                <a14:useLocalDpi xmlns:a14="http://schemas.microsoft.com/office/drawing/2010/main" val="0"/>
              </a:ext>
            </a:extLst>
          </a:blip>
          <a:stretch>
            <a:fillRect/>
          </a:stretch>
        </p:blipFill>
        <p:spPr>
          <a:xfrm>
            <a:off x="3421968" y="6223574"/>
            <a:ext cx="2376264" cy="550029"/>
          </a:xfrm>
          <a:prstGeom prst="rect">
            <a:avLst/>
          </a:prstGeom>
        </p:spPr>
      </p:pic>
      <p:pic>
        <p:nvPicPr>
          <p:cNvPr id="6"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6248871"/>
            <a:ext cx="2724150" cy="441960"/>
          </a:xfrm>
          <a:prstGeom prst="rect">
            <a:avLst/>
          </a:prstGeom>
          <a:noFill/>
        </p:spPr>
      </p:pic>
    </p:spTree>
    <p:extLst>
      <p:ext uri="{BB962C8B-B14F-4D97-AF65-F5344CB8AC3E}">
        <p14:creationId xmlns:p14="http://schemas.microsoft.com/office/powerpoint/2010/main" val="2000828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Teie mõtted ja tähelepanekud</a:t>
            </a:r>
            <a:endParaRPr lang="et-EE" dirty="0"/>
          </a:p>
        </p:txBody>
      </p:sp>
      <p:sp>
        <p:nvSpPr>
          <p:cNvPr id="5" name="Teksti kohatäide 4"/>
          <p:cNvSpPr>
            <a:spLocks noGrp="1"/>
          </p:cNvSpPr>
          <p:nvPr>
            <p:ph type="body" idx="1"/>
          </p:nvPr>
        </p:nvSpPr>
        <p:spPr/>
        <p:txBody>
          <a:bodyPr/>
          <a:lstStyle/>
          <a:p>
            <a:endParaRPr lang="et-EE"/>
          </a:p>
        </p:txBody>
      </p:sp>
    </p:spTree>
    <p:extLst>
      <p:ext uri="{BB962C8B-B14F-4D97-AF65-F5344CB8AC3E}">
        <p14:creationId xmlns:p14="http://schemas.microsoft.com/office/powerpoint/2010/main" val="322673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dirty="0"/>
          </a:p>
        </p:txBody>
      </p:sp>
      <p:sp>
        <p:nvSpPr>
          <p:cNvPr id="3" name="Sisu kohatäide 2"/>
          <p:cNvSpPr>
            <a:spLocks noGrp="1"/>
          </p:cNvSpPr>
          <p:nvPr>
            <p:ph idx="1"/>
          </p:nvPr>
        </p:nvSpPr>
        <p:spPr/>
        <p:txBody>
          <a:bodyPr/>
          <a:lstStyle/>
          <a:p>
            <a:r>
              <a:rPr lang="et-EE" sz="2800" dirty="0" smtClean="0"/>
              <a:t>Võtsime ühendust Saare maakonna vallavalitsustega → 32 ametlikku seltsimaja</a:t>
            </a:r>
          </a:p>
          <a:p>
            <a:r>
              <a:rPr lang="et-EE" sz="2800" dirty="0" smtClean="0"/>
              <a:t>Täiendasime valimit → 103 maili aadressi 91-st seltsist / organisatsioonist</a:t>
            </a:r>
          </a:p>
          <a:p>
            <a:r>
              <a:rPr lang="et-EE" sz="2800" dirty="0" smtClean="0"/>
              <a:t>Helistasime läbi jahi- ja sadamaseltsid</a:t>
            </a:r>
          </a:p>
          <a:p>
            <a:r>
              <a:rPr lang="et-EE" sz="2800" dirty="0" smtClean="0"/>
              <a:t>Lõplik valim 80</a:t>
            </a:r>
          </a:p>
          <a:p>
            <a:r>
              <a:rPr lang="et-EE" sz="2800" dirty="0" smtClean="0"/>
              <a:t>Küsimustik </a:t>
            </a:r>
            <a:r>
              <a:rPr lang="et-EE" sz="2800" dirty="0" err="1" smtClean="0"/>
              <a:t>LimeSurvey</a:t>
            </a:r>
            <a:r>
              <a:rPr lang="et-EE" sz="2800" dirty="0" smtClean="0"/>
              <a:t> keskkonnas</a:t>
            </a:r>
          </a:p>
          <a:p>
            <a:r>
              <a:rPr lang="et-EE" sz="2800" dirty="0" smtClean="0"/>
              <a:t>Testisime 5 seltsimaja esindajaga</a:t>
            </a:r>
          </a:p>
          <a:p>
            <a:r>
              <a:rPr lang="et-EE" sz="2800" dirty="0" smtClean="0"/>
              <a:t>Lõplik vastajate arv 47</a:t>
            </a:r>
          </a:p>
          <a:p>
            <a:pPr>
              <a:buNone/>
            </a:pPr>
            <a:endParaRPr lang="et-E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Mida teada saime?</a:t>
            </a:r>
            <a:endParaRPr lang="et-EE" dirty="0"/>
          </a:p>
        </p:txBody>
      </p:sp>
      <p:sp>
        <p:nvSpPr>
          <p:cNvPr id="5" name="Teksti kohatäide 4"/>
          <p:cNvSpPr>
            <a:spLocks noGrp="1"/>
          </p:cNvSpPr>
          <p:nvPr>
            <p:ph type="body" idx="1"/>
          </p:nvPr>
        </p:nvSpPr>
        <p:spPr/>
        <p:txBody>
          <a:bodyPr/>
          <a:lstStyle/>
          <a:p>
            <a:endParaRPr lang="et-EE"/>
          </a:p>
        </p:txBody>
      </p:sp>
    </p:spTree>
    <p:extLst>
      <p:ext uri="{BB962C8B-B14F-4D97-AF65-F5344CB8AC3E}">
        <p14:creationId xmlns:p14="http://schemas.microsoft.com/office/powerpoint/2010/main" val="1222991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Seltsimaja ehitusaasta</a:t>
            </a:r>
            <a:endParaRPr lang="et-EE" dirty="0"/>
          </a:p>
        </p:txBody>
      </p:sp>
      <p:graphicFrame>
        <p:nvGraphicFramePr>
          <p:cNvPr id="6" name="Chart 8"/>
          <p:cNvGraphicFramePr>
            <a:graphicFrameLocks noGrp="1"/>
          </p:cNvGraphicFramePr>
          <p:nvPr>
            <p:ph idx="1"/>
            <p:extLst>
              <p:ext uri="{D42A27DB-BD31-4B8C-83A1-F6EECF244321}">
                <p14:modId xmlns:p14="http://schemas.microsoft.com/office/powerpoint/2010/main" val="405258515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0832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Seltsimaja omandivorm</a:t>
            </a:r>
            <a:endParaRPr lang="et-EE" dirty="0"/>
          </a:p>
        </p:txBody>
      </p:sp>
      <p:graphicFrame>
        <p:nvGraphicFramePr>
          <p:cNvPr id="7" name="Sisu kohatäide 6"/>
          <p:cNvGraphicFramePr>
            <a:graphicFrameLocks noGrp="1"/>
          </p:cNvGraphicFramePr>
          <p:nvPr>
            <p:ph idx="1"/>
            <p:extLst>
              <p:ext uri="{D42A27DB-BD31-4B8C-83A1-F6EECF244321}">
                <p14:modId xmlns:p14="http://schemas.microsoft.com/office/powerpoint/2010/main" val="300013790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6167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Seltsimajade kasutajaskond</a:t>
            </a:r>
            <a:endParaRPr lang="et-EE" dirty="0"/>
          </a:p>
        </p:txBody>
      </p:sp>
      <p:graphicFrame>
        <p:nvGraphicFramePr>
          <p:cNvPr id="4" name="Chart 12"/>
          <p:cNvGraphicFramePr>
            <a:graphicFrameLocks noGrp="1"/>
          </p:cNvGraphicFramePr>
          <p:nvPr>
            <p:ph idx="1"/>
          </p:nvPr>
        </p:nvGraphicFramePr>
        <p:xfrm>
          <a:off x="251520" y="1340768"/>
          <a:ext cx="8640960"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normAutofit/>
          </a:bodyPr>
          <a:lstStyle/>
          <a:p>
            <a:r>
              <a:rPr lang="et-EE" dirty="0" smtClean="0"/>
              <a:t>Seltsimaja palgalised töötajad</a:t>
            </a:r>
            <a:endParaRPr lang="et-EE" dirty="0"/>
          </a:p>
        </p:txBody>
      </p:sp>
      <p:graphicFrame>
        <p:nvGraphicFramePr>
          <p:cNvPr id="7" name="Chart 15"/>
          <p:cNvGraphicFramePr>
            <a:graphicFrameLocks noGrp="1"/>
          </p:cNvGraphicFramePr>
          <p:nvPr>
            <p:ph sz="half" idx="1"/>
            <p:extLst>
              <p:ext uri="{D42A27DB-BD31-4B8C-83A1-F6EECF244321}">
                <p14:modId xmlns:p14="http://schemas.microsoft.com/office/powerpoint/2010/main" val="1038044734"/>
              </p:ext>
            </p:extLst>
          </p:nvPr>
        </p:nvGraphicFramePr>
        <p:xfrm>
          <a:off x="0" y="1673225"/>
          <a:ext cx="4139952" cy="4718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5"/>
          <p:cNvGraphicFramePr>
            <a:graphicFrameLocks noGrp="1"/>
          </p:cNvGraphicFramePr>
          <p:nvPr>
            <p:ph sz="half" idx="2"/>
            <p:extLst>
              <p:ext uri="{D42A27DB-BD31-4B8C-83A1-F6EECF244321}">
                <p14:modId xmlns:p14="http://schemas.microsoft.com/office/powerpoint/2010/main" val="3622882647"/>
              </p:ext>
            </p:extLst>
          </p:nvPr>
        </p:nvGraphicFramePr>
        <p:xfrm>
          <a:off x="4355976" y="1673225"/>
          <a:ext cx="4788024" cy="4718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5452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1359</TotalTime>
  <Words>2207</Words>
  <Application>Microsoft Office PowerPoint</Application>
  <PresentationFormat>On-screen Show (4:3)</PresentationFormat>
  <Paragraphs>253</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Saare maakonna seltsimajad: hetkeolukord ja tulevikuvaated</vt:lpstr>
      <vt:lpstr>Uuringu eesmärk</vt:lpstr>
      <vt:lpstr>Mida ja kuidas tegime?</vt:lpstr>
      <vt:lpstr>PowerPoint Presentation</vt:lpstr>
      <vt:lpstr>Mida teada saime?</vt:lpstr>
      <vt:lpstr>Seltsimaja ehitusaasta</vt:lpstr>
      <vt:lpstr>Seltsimaja omandivorm</vt:lpstr>
      <vt:lpstr>Seltsimajade kasutajaskond</vt:lpstr>
      <vt:lpstr>Seltsimaja palgalised töötajad</vt:lpstr>
      <vt:lpstr>Sädeinimese tööstaaž seltsimajas</vt:lpstr>
      <vt:lpstr>Seltsimajade teenused ja tegevused</vt:lpstr>
      <vt:lpstr>(Harrastus)tegevused</vt:lpstr>
      <vt:lpstr>Seltsimajade ülalpidamine</vt:lpstr>
      <vt:lpstr>PowerPoint Presentation</vt:lpstr>
      <vt:lpstr>Hinnang toimetulekule</vt:lpstr>
      <vt:lpstr>Seos hinnangule toimetulekuga ja sissetulekute tüüpide vahel</vt:lpstr>
      <vt:lpstr>Toetuste allikad senises tegevuses</vt:lpstr>
      <vt:lpstr>Taotletud toetuste määr</vt:lpstr>
      <vt:lpstr>Toetatud tegevused</vt:lpstr>
      <vt:lpstr>Seltsimajade probleemid</vt:lpstr>
      <vt:lpstr>Soov taotleda toetust 2015-2020</vt:lpstr>
      <vt:lpstr>Eelmine „viisaastak“ vs uus „viisaastak“</vt:lpstr>
      <vt:lpstr>Investeeringute valdkonnad</vt:lpstr>
      <vt:lpstr>Vajadus tegevustoetuse järele</vt:lpstr>
      <vt:lpstr>Hinnang koostööle omavalitsusega</vt:lpstr>
      <vt:lpstr>Seltsimajadevaheline koostöö</vt:lpstr>
      <vt:lpstr>Hinnang seltsimajadevahelisele koostööle</vt:lpstr>
      <vt:lpstr>Tulevikku suunatud koostööteemad</vt:lpstr>
      <vt:lpstr>Külastajate suurendamise eesmärk</vt:lpstr>
      <vt:lpstr>Kuidas?</vt:lpstr>
      <vt:lpstr>Vastajate soovitused valdkonna arendamisel</vt:lpstr>
      <vt:lpstr>Teie mõtted ja tähelepanekud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helimpc</dc:creator>
  <cp:lastModifiedBy>ivar</cp:lastModifiedBy>
  <cp:revision>38</cp:revision>
  <dcterms:created xsi:type="dcterms:W3CDTF">2014-09-19T06:40:01Z</dcterms:created>
  <dcterms:modified xsi:type="dcterms:W3CDTF">2015-03-30T22:05:11Z</dcterms:modified>
</cp:coreProperties>
</file>