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0"/>
  </p:notesMasterIdLst>
  <p:sldIdLst>
    <p:sldId id="263" r:id="rId2"/>
    <p:sldId id="264" r:id="rId3"/>
    <p:sldId id="265" r:id="rId4"/>
    <p:sldId id="266" r:id="rId5"/>
    <p:sldId id="267" r:id="rId6"/>
    <p:sldId id="271" r:id="rId7"/>
    <p:sldId id="272" r:id="rId8"/>
    <p:sldId id="270" r:id="rId9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ECF75B"/>
    <a:srgbClr val="DEFDB9"/>
    <a:srgbClr val="F2FCB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86" d="100"/>
          <a:sy n="86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D8ED7-C02D-4C11-AC15-ED935FC7CF8D}" type="datetimeFigureOut">
              <a:rPr lang="et-EE" smtClean="0"/>
              <a:t>27.03.2015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6BBD0-83D9-451C-A008-E0584ACD4F5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00842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887DE-F20E-49F3-AFE5-F59B1D10177E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30119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9180195" cy="743776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33475"/>
            <a:ext cx="10058400" cy="51435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rgbClr val="006600"/>
                </a:solidFill>
              </a:defRPr>
            </a:lvl1pPr>
          </a:lstStyle>
          <a:p>
            <a:r>
              <a:rPr lang="et-EE" dirty="0" smtClean="0"/>
              <a:t>2015</a:t>
            </a:r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006600"/>
                </a:solidFill>
              </a:defRPr>
            </a:lvl1pPr>
          </a:lstStyle>
          <a:p>
            <a:fld id="{46D34DBF-818E-4A52-9140-3E258A4F9A34}" type="slidenum">
              <a:rPr lang="et-EE" smtClean="0"/>
              <a:pPr/>
              <a:t>‹#›</a:t>
            </a:fld>
            <a:endParaRPr lang="et-E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2483" y="286603"/>
            <a:ext cx="743776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5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058401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rgbClr val="006600"/>
                </a:solidFill>
              </a:defRPr>
            </a:lvl1pPr>
          </a:lstStyle>
          <a:p>
            <a:r>
              <a:rPr lang="et-EE" dirty="0" smtClean="0"/>
              <a:t>2015</a:t>
            </a:r>
            <a:endParaRPr lang="et-E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006600"/>
                </a:solidFill>
              </a:defRPr>
            </a:lvl1pPr>
          </a:lstStyle>
          <a:p>
            <a:fld id="{46D34DBF-818E-4A52-9140-3E258A4F9A34}" type="slidenum">
              <a:rPr lang="et-EE" smtClean="0"/>
              <a:pPr/>
              <a:t>‹#›</a:t>
            </a:fld>
            <a:endParaRPr lang="et-EE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5680" y="286603"/>
            <a:ext cx="743776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06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326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2015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4DBF-818E-4A52-9140-3E258A4F9A34}" type="slidenum">
              <a:rPr lang="et-EE" smtClean="0"/>
              <a:pPr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933106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DB9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315075"/>
            <a:ext cx="12192000" cy="542925"/>
          </a:xfrm>
          <a:prstGeom prst="rect">
            <a:avLst/>
          </a:prstGeom>
          <a:solidFill>
            <a:srgbClr val="ECF75B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rgbClr val="006600"/>
                </a:solidFill>
              </a:defRPr>
            </a:lvl1pPr>
          </a:lstStyle>
          <a:p>
            <a:r>
              <a:rPr lang="et-EE" dirty="0" smtClean="0"/>
              <a:t>2015</a:t>
            </a:r>
            <a:endParaRPr lang="et-EE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86185" y="6517368"/>
            <a:ext cx="1493649" cy="24995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rgbClr val="006600"/>
                </a:solidFill>
              </a:defRPr>
            </a:lvl1pPr>
          </a:lstStyle>
          <a:p>
            <a:fld id="{46D34DBF-818E-4A52-9140-3E258A4F9A34}" type="slidenum">
              <a:rPr lang="et-EE" smtClean="0"/>
              <a:pPr/>
              <a:t>‹#›</a:t>
            </a:fld>
            <a:endParaRPr lang="et-EE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092277" y="6446504"/>
            <a:ext cx="1408298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3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1" kern="1200" spc="-50" baseline="0">
          <a:solidFill>
            <a:srgbClr val="00660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b="1" kern="1200">
          <a:solidFill>
            <a:srgbClr val="006600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b="1" kern="1200">
          <a:solidFill>
            <a:srgbClr val="006600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b="1" kern="1200">
          <a:solidFill>
            <a:srgbClr val="006600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b="1" kern="1200">
          <a:solidFill>
            <a:srgbClr val="006600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b="1" kern="1200">
          <a:solidFill>
            <a:srgbClr val="00660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olev@ecopellet.ee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409700"/>
            <a:ext cx="10058400" cy="1428750"/>
          </a:xfrm>
        </p:spPr>
        <p:txBody>
          <a:bodyPr>
            <a:normAutofit/>
          </a:bodyPr>
          <a:lstStyle/>
          <a:p>
            <a:pPr algn="ctr"/>
            <a:r>
              <a:rPr lang="et-EE" dirty="0" smtClean="0"/>
              <a:t>SAARTE KOOSTÖÖKOGU</a:t>
            </a:r>
            <a:br>
              <a:rPr lang="et-EE" dirty="0" smtClean="0"/>
            </a:br>
            <a:r>
              <a:rPr lang="et-EE" sz="4000" dirty="0" smtClean="0"/>
              <a:t>infopäev</a:t>
            </a:r>
            <a:endParaRPr lang="et-EE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2015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4DBF-818E-4A52-9140-3E258A4F9A34}" type="slidenum">
              <a:rPr lang="et-EE" smtClean="0"/>
              <a:pPr/>
              <a:t>1</a:t>
            </a:fld>
            <a:endParaRPr lang="et-E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7280" y="3934742"/>
            <a:ext cx="10058400" cy="1428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1" kern="1200" spc="-50" baseline="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t-EE" sz="4000" dirty="0" smtClean="0"/>
              <a:t>Kuressaare</a:t>
            </a:r>
            <a:br>
              <a:rPr lang="et-EE" sz="4000" dirty="0" smtClean="0"/>
            </a:br>
            <a:r>
              <a:rPr lang="et-EE" sz="3200" dirty="0" smtClean="0"/>
              <a:t>27 märts 2015</a:t>
            </a:r>
            <a:endParaRPr lang="et-EE" sz="3200" dirty="0"/>
          </a:p>
        </p:txBody>
      </p:sp>
    </p:spTree>
    <p:extLst>
      <p:ext uri="{BB962C8B-B14F-4D97-AF65-F5344CB8AC3E}">
        <p14:creationId xmlns:p14="http://schemas.microsoft.com/office/powerpoint/2010/main" val="205263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Ecopellet OÜ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Asutatud 2010.a. lõpus.</a:t>
            </a:r>
            <a:endParaRPr lang="et-EE" dirty="0"/>
          </a:p>
          <a:p>
            <a:r>
              <a:rPr lang="et-EE" dirty="0" smtClean="0"/>
              <a:t>Graanulitootmine </a:t>
            </a:r>
            <a:r>
              <a:rPr lang="et-EE" dirty="0" err="1" smtClean="0"/>
              <a:t>Sipas</a:t>
            </a:r>
            <a:r>
              <a:rPr lang="et-EE" dirty="0" smtClean="0"/>
              <a:t>, Märjamaa vallas.</a:t>
            </a:r>
          </a:p>
          <a:p>
            <a:r>
              <a:rPr lang="et-EE" dirty="0" smtClean="0"/>
              <a:t>Alustasime 140 m2 tootmispinnast ja 100 m2 laopinnast</a:t>
            </a:r>
          </a:p>
          <a:p>
            <a:r>
              <a:rPr lang="et-EE" dirty="0" smtClean="0"/>
              <a:t>Täna omame 500 m2 tootmispinda ja 2700 m2 laopinda.</a:t>
            </a:r>
          </a:p>
          <a:p>
            <a:r>
              <a:rPr lang="et-EE" dirty="0" smtClean="0"/>
              <a:t>Alustasime 2 inimesega, täna töötab meil 7 inimest.</a:t>
            </a:r>
          </a:p>
          <a:p>
            <a:r>
              <a:rPr lang="et-EE" dirty="0" smtClean="0"/>
              <a:t>Esimese aasta käive 12 tuh.€, 2014 aastal oli 152 tuh.€</a:t>
            </a:r>
          </a:p>
          <a:p>
            <a:r>
              <a:rPr lang="et-EE" dirty="0" smtClean="0"/>
              <a:t>Kasum on seni veel minimaalne</a:t>
            </a:r>
          </a:p>
          <a:p>
            <a:r>
              <a:rPr lang="et-EE" dirty="0" smtClean="0"/>
              <a:t>Omanike seas on nii eraisikud kui ka ettevõtted</a:t>
            </a:r>
          </a:p>
          <a:p>
            <a:r>
              <a:rPr lang="et-EE" dirty="0" smtClean="0"/>
              <a:t>Toodame ainult 100% looduslikult taastuvast materjalist tooteid.</a:t>
            </a:r>
          </a:p>
          <a:p>
            <a:r>
              <a:rPr lang="et-EE" dirty="0" smtClean="0"/>
              <a:t>Senine põhiturg on Eesti ning natuke ka juba Euroopa</a:t>
            </a:r>
          </a:p>
          <a:p>
            <a:endParaRPr lang="et-E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2014</a:t>
            </a:r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03D2-C8F5-46C1-937B-63023DDB2B08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6223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Mida oleme teinud?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3200" dirty="0" smtClean="0"/>
              <a:t>Küttegraanuli tootmine</a:t>
            </a:r>
            <a:endParaRPr lang="et-EE" sz="3200" dirty="0"/>
          </a:p>
          <a:p>
            <a:endParaRPr lang="et-EE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2014</a:t>
            </a:r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03D2-C8F5-46C1-937B-63023DDB2B08}" type="slidenum">
              <a:rPr lang="et-EE" smtClean="0"/>
              <a:t>3</a:t>
            </a:fld>
            <a:endParaRPr lang="et-E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71" y="1768465"/>
            <a:ext cx="4354913" cy="32661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360" y="2201083"/>
            <a:ext cx="4225445" cy="28335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677" y="2202241"/>
            <a:ext cx="4854616" cy="313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1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Mida veel teeme…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Lemmiklooma graanul </a:t>
            </a:r>
            <a:r>
              <a:rPr lang="et-EE" dirty="0" err="1" smtClean="0"/>
              <a:t>Cat</a:t>
            </a:r>
            <a:r>
              <a:rPr lang="et-EE" dirty="0" smtClean="0"/>
              <a:t> Natural </a:t>
            </a:r>
            <a:r>
              <a:rPr lang="et-EE" dirty="0" err="1" smtClean="0"/>
              <a:t>Biolitter</a:t>
            </a:r>
            <a:endParaRPr lang="et-EE" dirty="0" smtClean="0"/>
          </a:p>
          <a:p>
            <a:pPr lvl="1"/>
            <a:r>
              <a:rPr lang="et-EE" dirty="0" smtClean="0"/>
              <a:t>Tualetist </a:t>
            </a:r>
            <a:r>
              <a:rPr lang="et-EE" dirty="0" err="1" smtClean="0"/>
              <a:t>allalastav</a:t>
            </a:r>
            <a:endParaRPr lang="et-EE" dirty="0" smtClean="0"/>
          </a:p>
          <a:p>
            <a:pPr lvl="1"/>
            <a:r>
              <a:rPr lang="et-EE" dirty="0" smtClean="0"/>
              <a:t>Lõhna neelav</a:t>
            </a:r>
          </a:p>
          <a:p>
            <a:pPr lvl="1"/>
            <a:r>
              <a:rPr lang="et-EE" dirty="0" smtClean="0"/>
              <a:t>Looduslik</a:t>
            </a:r>
          </a:p>
          <a:p>
            <a:pPr lvl="1"/>
            <a:r>
              <a:rPr lang="et-EE" dirty="0" smtClean="0"/>
              <a:t>Loodusõbralik valmistamise tehnoloogia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2014</a:t>
            </a:r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03D2-C8F5-46C1-937B-63023DDB2B08}" type="slidenum">
              <a:rPr lang="et-EE" smtClean="0"/>
              <a:t>4</a:t>
            </a:fld>
            <a:endParaRPr lang="et-EE"/>
          </a:p>
        </p:txBody>
      </p:sp>
      <p:sp>
        <p:nvSpPr>
          <p:cNvPr id="18" name="TextBox 17"/>
          <p:cNvSpPr txBox="1"/>
          <p:nvPr/>
        </p:nvSpPr>
        <p:spPr>
          <a:xfrm>
            <a:off x="3826447" y="5598724"/>
            <a:ext cx="4394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www.greenfull.eu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987" y="826699"/>
            <a:ext cx="3194496" cy="4772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33" y="3733800"/>
            <a:ext cx="1864924" cy="18649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157" y="3733800"/>
            <a:ext cx="1864924" cy="18649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082" y="3733800"/>
            <a:ext cx="1864924" cy="18649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006" y="3733800"/>
            <a:ext cx="1864923" cy="186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7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Mida veel teeme…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Heinagraanul</a:t>
            </a:r>
          </a:p>
          <a:p>
            <a:pPr lvl="1"/>
            <a:r>
              <a:rPr lang="et-EE" dirty="0" smtClean="0"/>
              <a:t>Kuiva heina asendaja</a:t>
            </a:r>
          </a:p>
          <a:p>
            <a:pPr lvl="1"/>
            <a:r>
              <a:rPr lang="et-EE" dirty="0" smtClean="0"/>
              <a:t>Loodusõbralik valmistamise tehnoloogia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2014</a:t>
            </a:r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03D2-C8F5-46C1-937B-63023DDB2B08}" type="slidenum">
              <a:rPr lang="et-EE" smtClean="0"/>
              <a:t>5</a:t>
            </a:fld>
            <a:endParaRPr lang="et-E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679454"/>
            <a:ext cx="3045671" cy="40418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" y="3314700"/>
            <a:ext cx="2406613" cy="24066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551" y="3314700"/>
            <a:ext cx="2406613" cy="240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5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Küttegraanuli valmistamine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400" dirty="0" smtClean="0"/>
              <a:t>Lihtsama graanuli valmistamiseks on vaja järgnevaid eeltingimusi</a:t>
            </a:r>
          </a:p>
          <a:p>
            <a:pPr lvl="1"/>
            <a:r>
              <a:rPr lang="et-EE" sz="2400" dirty="0" smtClean="0"/>
              <a:t>Sorteeritud kuiv ( niiskus kuni 14%) okaspuu saepuru või höövlilast</a:t>
            </a:r>
          </a:p>
          <a:p>
            <a:pPr lvl="1"/>
            <a:r>
              <a:rPr lang="et-EE" sz="2400" dirty="0" smtClean="0"/>
              <a:t>Toormaterjali jahvatamine sobivasse fraktsiooni haamerveskis</a:t>
            </a:r>
          </a:p>
          <a:p>
            <a:pPr lvl="1"/>
            <a:r>
              <a:rPr lang="et-EE" sz="2400" dirty="0" smtClean="0"/>
              <a:t>Pressimine</a:t>
            </a:r>
          </a:p>
          <a:p>
            <a:pPr lvl="1"/>
            <a:r>
              <a:rPr lang="et-EE" sz="2400" dirty="0" smtClean="0"/>
              <a:t>Graanuli jahustamine</a:t>
            </a:r>
          </a:p>
          <a:p>
            <a:pPr lvl="1"/>
            <a:r>
              <a:rPr lang="et-EE" sz="2400" dirty="0" smtClean="0"/>
              <a:t>Pakkimine</a:t>
            </a:r>
          </a:p>
          <a:p>
            <a:pPr lvl="1"/>
            <a:endParaRPr lang="et-EE" sz="2400" dirty="0" smtClean="0"/>
          </a:p>
          <a:p>
            <a:endParaRPr lang="et-EE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2015</a:t>
            </a:r>
            <a:endParaRPr lang="et-E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4DBF-818E-4A52-9140-3E258A4F9A34}" type="slidenum">
              <a:rPr lang="et-EE" smtClean="0"/>
              <a:pPr/>
              <a:t>6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3114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Olulised piirangud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411" y="1133475"/>
            <a:ext cx="11253536" cy="5143500"/>
          </a:xfrm>
        </p:spPr>
        <p:txBody>
          <a:bodyPr/>
          <a:lstStyle/>
          <a:p>
            <a:r>
              <a:rPr lang="et-EE" dirty="0" smtClean="0"/>
              <a:t>Kuusk ja mänd vajavad erinevat lähenemist</a:t>
            </a:r>
          </a:p>
          <a:p>
            <a:r>
              <a:rPr lang="et-EE" dirty="0" smtClean="0"/>
              <a:t>Lehtpuud ei saa küttegraanulisse lisada üle 20%, sest see halvendab põleti tööd</a:t>
            </a:r>
          </a:p>
          <a:p>
            <a:r>
              <a:rPr lang="et-EE" dirty="0" smtClean="0"/>
              <a:t>1 tonni graanuli tootmiseks on vaja 8-12 m3 saepuru ja höövlilaastu segu</a:t>
            </a:r>
          </a:p>
          <a:p>
            <a:r>
              <a:rPr lang="et-EE" dirty="0" smtClean="0"/>
              <a:t>Nii toorme kokku vedu kui ka graanuli vedu klientidele koju peaks jääma 70 km raadiusesse</a:t>
            </a:r>
          </a:p>
          <a:p>
            <a:r>
              <a:rPr lang="et-EE" dirty="0" smtClean="0"/>
              <a:t>Graanulite Saaremale toomine ja mandrile vedu on praami pileti võrra kallim, kui mandril välja kujunenud hinnad</a:t>
            </a:r>
          </a:p>
          <a:p>
            <a:r>
              <a:rPr lang="et-EE" dirty="0"/>
              <a:t>Et tootmine majanduslikult ära tasuks on vaja minimaalset tootmismahtu ca 1000 t aastas</a:t>
            </a:r>
          </a:p>
          <a:p>
            <a:r>
              <a:rPr lang="et-EE" dirty="0" smtClean="0"/>
              <a:t>Rahvusvahelisele turule küttegraanuli müük eeldab vähemalt 50 tuh. aastatoodangut </a:t>
            </a:r>
          </a:p>
          <a:p>
            <a:r>
              <a:rPr lang="et-EE" dirty="0" smtClean="0"/>
              <a:t>Iga tuhande tonni tootmisvõimsus eeldab ca 100 tuh.€ suurust investeeringut tehnoloogiasse</a:t>
            </a:r>
          </a:p>
          <a:p>
            <a:r>
              <a:rPr lang="et-EE" dirty="0" smtClean="0"/>
              <a:t>Esimese tuhande tootmisvõimsus vajab vähemalt 250 A peakaitset alajaamas</a:t>
            </a:r>
          </a:p>
          <a:p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2015</a:t>
            </a:r>
            <a:endParaRPr lang="et-E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4DBF-818E-4A52-9140-3E258A4F9A34}" type="slidenum">
              <a:rPr lang="et-EE" smtClean="0"/>
              <a:pPr/>
              <a:t>7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93390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2015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4DBF-818E-4A52-9140-3E258A4F9A34}" type="slidenum">
              <a:rPr lang="et-EE" smtClean="0"/>
              <a:pPr/>
              <a:t>8</a:t>
            </a:fld>
            <a:endParaRPr lang="et-EE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03685" y="1411705"/>
            <a:ext cx="9336504" cy="19990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1" kern="1200" spc="-50" baseline="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t-EE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Informatsiooni saamiseks</a:t>
            </a:r>
          </a:p>
          <a:p>
            <a:pPr algn="ctr"/>
            <a:r>
              <a:rPr lang="et-EE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/>
              </a:rPr>
              <a:t>olev@ecopellet.ee</a:t>
            </a:r>
            <a:endParaRPr lang="et-EE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et-EE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Tel: 5064932</a:t>
            </a:r>
            <a:endParaRPr lang="et-EE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179576" y="4331494"/>
            <a:ext cx="10305288" cy="98068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b="1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b="1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b="1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b="1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b="1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t-EE" sz="5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Tänan tähelepanu eest!</a:t>
            </a:r>
            <a:endParaRPr lang="et-EE" sz="54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35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291</Words>
  <Application>Microsoft Office PowerPoint</Application>
  <PresentationFormat>Custom</PresentationFormat>
  <Paragraphs>64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Retrospect</vt:lpstr>
      <vt:lpstr>SAARTE KOOSTÖÖKOGU infopäev</vt:lpstr>
      <vt:lpstr>Ecopellet OÜ</vt:lpstr>
      <vt:lpstr>Mida oleme teinud?</vt:lpstr>
      <vt:lpstr>Mida veel teeme…</vt:lpstr>
      <vt:lpstr>Mida veel teeme…</vt:lpstr>
      <vt:lpstr>Küttegraanuli valmistamine</vt:lpstr>
      <vt:lpstr>Olulised piirangud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Olev Nil</dc:creator>
  <cp:lastModifiedBy>ivar</cp:lastModifiedBy>
  <cp:revision>22</cp:revision>
  <dcterms:created xsi:type="dcterms:W3CDTF">2015-03-25T17:19:47Z</dcterms:created>
  <dcterms:modified xsi:type="dcterms:W3CDTF">2015-03-27T11:53:36Z</dcterms:modified>
</cp:coreProperties>
</file>